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311" r:id="rId5"/>
    <p:sldId id="258" r:id="rId6"/>
    <p:sldId id="259" r:id="rId7"/>
    <p:sldId id="260" r:id="rId8"/>
    <p:sldId id="261" r:id="rId9"/>
    <p:sldId id="262" r:id="rId10"/>
    <p:sldId id="263" r:id="rId11"/>
    <p:sldId id="275" r:id="rId12"/>
    <p:sldId id="264" r:id="rId13"/>
    <p:sldId id="265" r:id="rId14"/>
    <p:sldId id="266" r:id="rId15"/>
    <p:sldId id="315" r:id="rId16"/>
    <p:sldId id="316" r:id="rId17"/>
    <p:sldId id="317" r:id="rId18"/>
    <p:sldId id="267" r:id="rId19"/>
    <p:sldId id="268" r:id="rId20"/>
    <p:sldId id="269" r:id="rId21"/>
    <p:sldId id="270" r:id="rId22"/>
    <p:sldId id="271" r:id="rId23"/>
    <p:sldId id="272" r:id="rId24"/>
    <p:sldId id="273" r:id="rId25"/>
    <p:sldId id="274" r:id="rId26"/>
    <p:sldId id="276" r:id="rId27"/>
    <p:sldId id="277" r:id="rId28"/>
    <p:sldId id="278"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313" r:id="rId49"/>
    <p:sldId id="310" r:id="rId50"/>
    <p:sldId id="299"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91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2" d="100"/>
          <a:sy n="82" d="100"/>
        </p:scale>
        <p:origin x="-1474" y="-91"/>
      </p:cViewPr>
      <p:guideLst>
        <p:guide orient="horz" pos="2160"/>
        <p:guide pos="291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9156700" cy="6858000"/>
          </a:xfrm>
          <a:prstGeom prst="rect">
            <a:avLst/>
          </a:prstGeom>
          <a:noFill/>
          <a:ln w="9525">
            <a:noFill/>
          </a:ln>
        </p:spPr>
      </p:pic>
      <p:sp>
        <p:nvSpPr>
          <p:cNvPr id="2051" name="Rectangle 3"/>
          <p:cNvSpPr>
            <a:spLocks noGrp="1" noChangeArrowheads="1"/>
          </p:cNvSpPr>
          <p:nvPr>
            <p:ph type="ctrTitle"/>
          </p:nvPr>
        </p:nvSpPr>
        <p:spPr>
          <a:xfrm>
            <a:off x="468313" y="1196975"/>
            <a:ext cx="8207375"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469900" y="2422525"/>
            <a:ext cx="8212138"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E00710EB-0FD7-4CA8-B7C5-3183FD85033B}" type="datetimeFigureOut">
              <a:rPr lang="en-US" smtClean="0"/>
            </a:fld>
            <a:endParaRPr lang="en-US"/>
          </a:p>
        </p:txBody>
      </p:sp>
      <p:sp>
        <p:nvSpPr>
          <p:cNvPr id="10" name="Rectangle 6"/>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6268D86-CCAB-4168-BD89-181376B7CD32}"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E00710EB-0FD7-4CA8-B7C5-3183FD85033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6268D86-CCAB-4168-BD89-181376B7CD32}"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
            <a:ext cx="20574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
            <a:ext cx="60198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E00710EB-0FD7-4CA8-B7C5-3183FD85033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6268D86-CCAB-4168-BD89-181376B7CD32}"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E00710EB-0FD7-4CA8-B7C5-3183FD85033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6268D86-CCAB-4168-BD89-181376B7CD32}"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E00710EB-0FD7-4CA8-B7C5-3183FD85033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6268D86-CCAB-4168-BD89-181376B7CD32}"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74750"/>
            <a:ext cx="40386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174750"/>
            <a:ext cx="40386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E00710EB-0FD7-4CA8-B7C5-3183FD85033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6268D86-CCAB-4168-BD89-181376B7CD32}"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E00710EB-0FD7-4CA8-B7C5-3183FD85033B}"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6268D86-CCAB-4168-BD89-181376B7CD32}"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E00710EB-0FD7-4CA8-B7C5-3183FD85033B}"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6268D86-CCAB-4168-BD89-181376B7CD32}"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E00710EB-0FD7-4CA8-B7C5-3183FD85033B}"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6268D86-CCAB-4168-BD89-181376B7CD32}"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E00710EB-0FD7-4CA8-B7C5-3183FD85033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6268D86-CCAB-4168-BD89-181376B7CD32}"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E00710EB-0FD7-4CA8-B7C5-3183FD85033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6268D86-CCAB-4168-BD89-181376B7CD32}"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2"/>
          <a:stretch>
            <a:fillRect/>
          </a:stretch>
        </p:blipFill>
        <p:spPr>
          <a:xfrm>
            <a:off x="0" y="0"/>
            <a:ext cx="9156700" cy="6858000"/>
          </a:xfrm>
          <a:prstGeom prst="rect">
            <a:avLst/>
          </a:prstGeom>
          <a:noFill/>
          <a:ln w="9525">
            <a:noFill/>
          </a:ln>
        </p:spPr>
      </p:pic>
      <p:sp>
        <p:nvSpPr>
          <p:cNvPr id="1027" name="Rectangle 3"/>
          <p:cNvSpPr>
            <a:spLocks noGrp="1"/>
          </p:cNvSpPr>
          <p:nvPr>
            <p:ph type="title"/>
          </p:nvPr>
        </p:nvSpPr>
        <p:spPr>
          <a:xfrm>
            <a:off x="457200" y="190500"/>
            <a:ext cx="82296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457200" y="1174750"/>
            <a:ext cx="82296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E00710EB-0FD7-4CA8-B7C5-3183FD85033B}" type="datetimeFigureOut">
              <a:rPr lang="en-US" smtClean="0"/>
            </a:fld>
            <a:endParaRPr lang="en-US"/>
          </a:p>
        </p:txBody>
      </p:sp>
      <p:sp>
        <p:nvSpPr>
          <p:cNvPr id="1030"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6268D86-CCAB-4168-BD89-181376B7CD32}"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9" Type="http://schemas.openxmlformats.org/officeDocument/2006/relationships/hyperlink" Target="https://ieeexplore.ieee.org/author/37089829407" TargetMode="External"/><Relationship Id="rId8" Type="http://schemas.openxmlformats.org/officeDocument/2006/relationships/hyperlink" Target="https://ieeexplore.ieee.org/author/37089828349" TargetMode="External"/><Relationship Id="rId7" Type="http://schemas.openxmlformats.org/officeDocument/2006/relationships/hyperlink" Target="https://ieeexplore.ieee.org/author/37089829209" TargetMode="External"/><Relationship Id="rId6" Type="http://schemas.openxmlformats.org/officeDocument/2006/relationships/hyperlink" Target="https://ieeexplore.ieee.org/xpl/conhome/10112209/proceeding" TargetMode="External"/><Relationship Id="rId5" Type="http://schemas.openxmlformats.org/officeDocument/2006/relationships/hyperlink" Target="https://ieeexplore.ieee.org/author/37086917584" TargetMode="External"/><Relationship Id="rId4" Type="http://schemas.openxmlformats.org/officeDocument/2006/relationships/hyperlink" Target="https://ieeexplore.ieee.org/author/37088564586" TargetMode="External"/><Relationship Id="rId3" Type="http://schemas.openxmlformats.org/officeDocument/2006/relationships/hyperlink" Target="https://ieeexplore.ieee.org/author/37086916964" TargetMode="External"/><Relationship Id="rId29" Type="http://schemas.openxmlformats.org/officeDocument/2006/relationships/slideLayout" Target="../slideLayouts/slideLayout2.xml"/><Relationship Id="rId28" Type="http://schemas.openxmlformats.org/officeDocument/2006/relationships/hyperlink" Target="https://ieeexplore.ieee.org/author/37648543500" TargetMode="External"/><Relationship Id="rId27" Type="http://schemas.openxmlformats.org/officeDocument/2006/relationships/hyperlink" Target="https://ieeexplore.ieee.org/author/37085348254" TargetMode="External"/><Relationship Id="rId26" Type="http://schemas.openxmlformats.org/officeDocument/2006/relationships/hyperlink" Target="https://ieeexplore.ieee.org/author/37089769959" TargetMode="External"/><Relationship Id="rId25" Type="http://schemas.openxmlformats.org/officeDocument/2006/relationships/hyperlink" Target="https://ieeexplore.ieee.org/author/37089766607" TargetMode="External"/><Relationship Id="rId24" Type="http://schemas.openxmlformats.org/officeDocument/2006/relationships/hyperlink" Target="https://ieeexplore.ieee.org/author/37089766227" TargetMode="External"/><Relationship Id="rId23" Type="http://schemas.openxmlformats.org/officeDocument/2006/relationships/hyperlink" Target="https://ieeexplore.ieee.org/author/37089767294" TargetMode="External"/><Relationship Id="rId22" Type="http://schemas.openxmlformats.org/officeDocument/2006/relationships/hyperlink" Target="https://ieeexplore.ieee.org/xpl/conhome/10065600/proceeding" TargetMode="External"/><Relationship Id="rId21" Type="http://schemas.openxmlformats.org/officeDocument/2006/relationships/hyperlink" Target="https://icaiit.org/" TargetMode="External"/><Relationship Id="rId20" Type="http://schemas.openxmlformats.org/officeDocument/2006/relationships/hyperlink" Target="https://www.researchgate.net/profile/Ronit-Kumar-7?_tp=eyJjb250ZXh0Ijp7ImZpcnN0UGFnZSI6InB1YmxpY2F0aW9uIiwicGFnZSI6InB1YmxpY2F0aW9uIn19" TargetMode="External"/><Relationship Id="rId2" Type="http://schemas.openxmlformats.org/officeDocument/2006/relationships/hyperlink" Target="https://ieeexplore.ieee.org/author/37088561527" TargetMode="External"/><Relationship Id="rId19" Type="http://schemas.openxmlformats.org/officeDocument/2006/relationships/hyperlink" Target="https://www.researchgate.net/scientific-contributions/Dheeraj-Sharma-2150731969?_tp=eyJjb250ZXh0Ijp7ImZpcnN0UGFnZSI6InB1YmxpY2F0aW9uIiwicGFnZSI6InB1YmxpY2F0aW9uIn19" TargetMode="External"/><Relationship Id="rId18" Type="http://schemas.openxmlformats.org/officeDocument/2006/relationships/hyperlink" Target="https://www.researchgate.net/scientific-contributions/Hemanth-Katari-2150693491?_tp=eyJjb250ZXh0Ijp7ImZpcnN0UGFnZSI6InB1YmxpY2F0aW9uIiwicGFnZSI6InB1YmxpY2F0aW9uIn19" TargetMode="External"/><Relationship Id="rId17" Type="http://schemas.openxmlformats.org/officeDocument/2006/relationships/hyperlink" Target="https://www.researchgate.net/profile/Ripon-Patgiri?_tp=eyJjb250ZXh0Ijp7ImZpcnN0UGFnZSI6InB1YmxpY2F0aW9uIiwicGFnZSI6InB1YmxpY2F0aW9uIn19" TargetMode="External"/><Relationship Id="rId16" Type="http://schemas.openxmlformats.org/officeDocument/2006/relationships/hyperlink" Target="https://dl.acm.org/profile/81100276230" TargetMode="External"/><Relationship Id="rId15" Type="http://schemas.openxmlformats.org/officeDocument/2006/relationships/hyperlink" Target="https://dl.acm.org/profile/81375599597" TargetMode="External"/><Relationship Id="rId14" Type="http://schemas.openxmlformats.org/officeDocument/2006/relationships/hyperlink" Target="https://dl.acm.org/profile/99659531672" TargetMode="External"/><Relationship Id="rId13" Type="http://schemas.openxmlformats.org/officeDocument/2006/relationships/hyperlink" Target="https://dl.acm.org/profile/99659673707" TargetMode="External"/><Relationship Id="rId12" Type="http://schemas.openxmlformats.org/officeDocument/2006/relationships/hyperlink" Target="https://dl.acm.org/doi/proceedings/10.1145/3433174" TargetMode="External"/><Relationship Id="rId11" Type="http://schemas.openxmlformats.org/officeDocument/2006/relationships/hyperlink" Target="https://ieeexplore.ieee.org/author/37089829350" TargetMode="External"/><Relationship Id="rId10" Type="http://schemas.openxmlformats.org/officeDocument/2006/relationships/hyperlink" Target="https://ieeexplore.ieee.org/author/37090018131" TargetMode="External"/><Relationship Id="rId1" Type="http://schemas.openxmlformats.org/officeDocument/2006/relationships/hyperlink" Target="https://ieeexplore.ieee.org/xpl/conhome/9210503/proceeding" TargetMode="Externa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dl.acm.org/doi/proceedings/10.1145/3548606" TargetMode="Externa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www.semanticscholar.org/author/Tisenko-Victor-Nikolaevich/1583442597" TargetMode="External"/><Relationship Id="rId2" Type="http://schemas.openxmlformats.org/officeDocument/2006/relationships/hyperlink" Target="https://www.semanticscholar.org/author/H.-Nguyen/2742344" TargetMode="External"/><Relationship Id="rId1" Type="http://schemas.openxmlformats.org/officeDocument/2006/relationships/hyperlink" Target="https://www.semanticscholar.org/author/Cho-Do-Xuan/1581373037" TargetMode="External"/></Relationships>
</file>

<file path=ppt/slides/_rels/slide7.xml.rels><?xml version="1.0" encoding="UTF-8" standalone="yes"?>
<Relationships xmlns="http://schemas.openxmlformats.org/package/2006/relationships"><Relationship Id="rId9" Type="http://schemas.openxmlformats.org/officeDocument/2006/relationships/hyperlink" Target="https://pubmed.ncbi.nlm.nih.gov/?term=Mohammad%20RM%5bAuthor%5d" TargetMode="External"/><Relationship Id="rId8" Type="http://schemas.openxmlformats.org/officeDocument/2006/relationships/hyperlink" Target="https://pubmed.ncbi.nlm.nih.gov/?term=Alhaidari%20F%5bAuthor%5d" TargetMode="External"/><Relationship Id="rId7" Type="http://schemas.openxmlformats.org/officeDocument/2006/relationships/hyperlink" Target="https://pubmed.ncbi.nlm.nih.gov/?term=Aljabri%20M%5bAuthor%5d" TargetMode="External"/><Relationship Id="rId6" Type="http://schemas.openxmlformats.org/officeDocument/2006/relationships/hyperlink" Target="https://www.ncbi.nlm.nih.gov/pmc/articles/PMC9436524/" TargetMode="External"/><Relationship Id="rId5" Type="http://schemas.openxmlformats.org/officeDocument/2006/relationships/hyperlink" Target="https://ieeexplore.ieee.org/author/37089615451" TargetMode="External"/><Relationship Id="rId4" Type="http://schemas.openxmlformats.org/officeDocument/2006/relationships/hyperlink" Target="https://ieeexplore.ieee.org/author/37089614645" TargetMode="External"/><Relationship Id="rId3" Type="http://schemas.openxmlformats.org/officeDocument/2006/relationships/hyperlink" Target="https://ieeexplore.ieee.org/author/37089614990" TargetMode="External"/><Relationship Id="rId2" Type="http://schemas.openxmlformats.org/officeDocument/2006/relationships/hyperlink" Target="https://ieeexplore.ieee.org/author/37089615931" TargetMode="External"/><Relationship Id="rId14" Type="http://schemas.openxmlformats.org/officeDocument/2006/relationships/slideLayout" Target="../slideLayouts/slideLayout2.xml"/><Relationship Id="rId13" Type="http://schemas.openxmlformats.org/officeDocument/2006/relationships/hyperlink" Target="https://pubmed.ncbi.nlm.nih.gov/?term=Chrouf%20SM%5bAuthor%5d" TargetMode="External"/><Relationship Id="rId12" Type="http://schemas.openxmlformats.org/officeDocument/2006/relationships/hyperlink" Target="https://pubmed.ncbi.nlm.nih.gov/?term=Altamimi%20HS%5bAuthor%5d" TargetMode="External"/><Relationship Id="rId11" Type="http://schemas.openxmlformats.org/officeDocument/2006/relationships/hyperlink" Target="https://pubmed.ncbi.nlm.nih.gov/?term=Alhamed%20DH%5bAuthor%5d" TargetMode="External"/><Relationship Id="rId10" Type="http://schemas.openxmlformats.org/officeDocument/2006/relationships/hyperlink" Target="https://pubmed.ncbi.nlm.nih.gov/?term=Samiha%20Mirza%20%5bAuthor%5d" TargetMode="External"/><Relationship Id="rId1" Type="http://schemas.openxmlformats.org/officeDocument/2006/relationships/hyperlink" Target="https://ieeexplore.ieee.org/author/37089340241" TargetMode="Externa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2910" y="571480"/>
            <a:ext cx="7772400" cy="2028838"/>
          </a:xfrm>
        </p:spPr>
        <p:txBody>
          <a:bodyPr>
            <a:normAutofit fontScale="90000"/>
          </a:bodyPr>
          <a:lstStyle/>
          <a:p>
            <a:br>
              <a:rPr lang="en-IN" dirty="0"/>
            </a:br>
            <a:br>
              <a:rPr lang="en-IN" dirty="0"/>
            </a:br>
            <a:br>
              <a:rPr lang="en-IN" dirty="0"/>
            </a:br>
            <a:br>
              <a:rPr lang="en-IN" dirty="0"/>
            </a:br>
            <a:br>
              <a:rPr lang="en-IN" dirty="0"/>
            </a:br>
            <a:br>
              <a:rPr lang="en-IN" dirty="0"/>
            </a:br>
            <a:br>
              <a:rPr lang="en-IN" dirty="0"/>
            </a:br>
            <a:r>
              <a:rPr lang="en-IN" dirty="0"/>
              <a:t>Detection of Malicious URLs Using Machine Learning Techniques</a:t>
            </a:r>
            <a:br>
              <a:rPr lang="en-IN" dirty="0"/>
            </a:br>
            <a:br>
              <a:rPr lang="en-IN" dirty="0"/>
            </a:br>
            <a:br>
              <a:rPr lang="en-US" dirty="0"/>
            </a:br>
            <a:r>
              <a:rPr lang="en-IN" b="1" dirty="0"/>
              <a:t> </a:t>
            </a:r>
            <a:br>
              <a:rPr lang="en-US" dirty="0"/>
            </a:br>
            <a:endParaRPr lang="en-US" dirty="0"/>
          </a:p>
        </p:txBody>
      </p:sp>
      <p:sp>
        <p:nvSpPr>
          <p:cNvPr id="3" name="Subtitle 2"/>
          <p:cNvSpPr>
            <a:spLocks noGrp="1"/>
          </p:cNvSpPr>
          <p:nvPr>
            <p:ph type="subTitle" idx="1"/>
          </p:nvPr>
        </p:nvSpPr>
        <p:spPr>
          <a:xfrm>
            <a:off x="237490" y="452755"/>
            <a:ext cx="8777605" cy="4657090"/>
          </a:xfrm>
        </p:spPr>
        <p:txBody>
          <a:bodyPr/>
          <a:lstStyle/>
          <a:p>
            <a:endParaRPr lang="en-US" b="1" dirty="0" err="1"/>
          </a:p>
          <a:p>
            <a:endParaRPr lang="en-US" b="1" dirty="0" err="1"/>
          </a:p>
          <a:p>
            <a:endParaRPr lang="en-US" dirty="0"/>
          </a:p>
          <a:p>
            <a:r>
              <a:rPr lang="en-US" b="1" dirty="0"/>
              <a:t> </a:t>
            </a:r>
            <a:endParaRPr lang="en-US" dirty="0"/>
          </a:p>
          <a:p>
            <a:r>
              <a:rPr lang="en-US" sz="2000" b="1" dirty="0">
                <a:sym typeface="+mn-ea"/>
              </a:rPr>
              <a:t>             </a:t>
            </a:r>
            <a:endParaRPr lang="en-US" sz="2000" b="1" dirty="0">
              <a:sym typeface="+mn-ea"/>
            </a:endParaRPr>
          </a:p>
          <a:p>
            <a:endParaRPr lang="en-US" sz="2000" b="1" dirty="0">
              <a:sym typeface="+mn-ea"/>
            </a:endParaRPr>
          </a:p>
          <a:p>
            <a:r>
              <a:rPr lang="en-US" sz="2000" b="1" dirty="0">
                <a:sym typeface="+mn-ea"/>
              </a:rPr>
              <a:t>                                                                       </a:t>
            </a:r>
            <a:r>
              <a:rPr lang="en-US" sz="2000" b="1" dirty="0" err="1">
                <a:sym typeface="+mn-ea"/>
              </a:rPr>
              <a:t>Sneha</a:t>
            </a:r>
            <a:r>
              <a:rPr lang="en-US" sz="2000" b="1" dirty="0">
                <a:sym typeface="+mn-ea"/>
              </a:rPr>
              <a:t> S(CB.SC.P2AIE23018)</a:t>
            </a:r>
            <a:endParaRPr lang="en-US" sz="2000" dirty="0"/>
          </a:p>
          <a:p>
            <a:r>
              <a:rPr lang="en-US" sz="2000" b="1" dirty="0" err="1">
                <a:sym typeface="+mn-ea"/>
              </a:rPr>
              <a:t>                                                                        Anusri</a:t>
            </a:r>
            <a:r>
              <a:rPr lang="en-US" sz="2000" b="1" dirty="0">
                <a:sym typeface="+mn-ea"/>
              </a:rPr>
              <a:t> P(CB.SC.P2AIE23019)</a:t>
            </a:r>
            <a:endParaRPr lang="en-US" sz="2000" b="1" dirty="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140" y="332740"/>
            <a:ext cx="8229600" cy="582613"/>
          </a:xfrm>
        </p:spPr>
        <p:txBody>
          <a:bodyPr/>
          <a:lstStyle/>
          <a:p>
            <a:r>
              <a:rPr lang="en-US" dirty="0" smtClean="0">
                <a:latin typeface="Times New Roman" panose="02020603050405020304" pitchFamily="18" charset="0"/>
                <a:cs typeface="Times New Roman" panose="02020603050405020304" pitchFamily="18" charset="0"/>
              </a:rPr>
              <a:t>Noise Removal (SMOTE Algorithm)</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en-US" sz="1800" b="1" dirty="0">
                <a:latin typeface="Times New Roman" panose="02020603050405020304" pitchFamily="18" charset="0"/>
                <a:cs typeface="Times New Roman" panose="02020603050405020304" pitchFamily="18" charset="0"/>
              </a:rPr>
              <a:t>Synthetic Minority Oversampling Technique - SMOTE</a:t>
            </a:r>
            <a:r>
              <a:rPr lang="en-US" sz="1800" dirty="0">
                <a:latin typeface="Times New Roman" panose="02020603050405020304" pitchFamily="18" charset="0"/>
                <a:cs typeface="Times New Roman" panose="02020603050405020304" pitchFamily="18" charset="0"/>
              </a:rPr>
              <a:t> is an oversampling technique where the synthetic samples are generated for the minority class. This algorithm helps to overcome the </a:t>
            </a:r>
            <a:r>
              <a:rPr lang="en-US" sz="1800" dirty="0" err="1">
                <a:latin typeface="Times New Roman" panose="02020603050405020304" pitchFamily="18" charset="0"/>
                <a:cs typeface="Times New Roman" panose="02020603050405020304" pitchFamily="18" charset="0"/>
              </a:rPr>
              <a:t>overfitting</a:t>
            </a:r>
            <a:r>
              <a:rPr lang="en-US" sz="1800" dirty="0">
                <a:latin typeface="Times New Roman" panose="02020603050405020304" pitchFamily="18" charset="0"/>
                <a:cs typeface="Times New Roman" panose="02020603050405020304" pitchFamily="18" charset="0"/>
              </a:rPr>
              <a:t> problem posed by random oversampling. It focuses on the feature space to generate new instances with the help of interpolation between the positive instances that lie together</a:t>
            </a:r>
            <a:r>
              <a:rPr lang="en-IN" sz="1200" dirty="0"/>
              <a:t>.</a:t>
            </a:r>
            <a:endParaRPr lang="en-US" sz="1200" dirty="0"/>
          </a:p>
          <a:p>
            <a:pPr>
              <a:buNone/>
            </a:pPr>
            <a:endParaRPr lang="en-US" dirty="0"/>
          </a:p>
        </p:txBody>
      </p:sp>
      <p:pic>
        <p:nvPicPr>
          <p:cNvPr id="4" name="Picture 3"/>
          <p:cNvPicPr/>
          <p:nvPr/>
        </p:nvPicPr>
        <p:blipFill>
          <a:blip r:embed="rId1"/>
          <a:srcRect l="4627" t="57954" r="10201" b="37848"/>
          <a:stretch>
            <a:fillRect/>
          </a:stretch>
        </p:blipFill>
        <p:spPr>
          <a:xfrm>
            <a:off x="412750" y="2348865"/>
            <a:ext cx="8345805" cy="808355"/>
          </a:xfrm>
          <a:prstGeom prst="rect">
            <a:avLst/>
          </a:prstGeom>
          <a:noFill/>
          <a:ln>
            <a:noFill/>
          </a:ln>
        </p:spPr>
      </p:pic>
      <p:pic>
        <p:nvPicPr>
          <p:cNvPr id="5" name="Picture 4"/>
          <p:cNvPicPr/>
          <p:nvPr/>
        </p:nvPicPr>
        <p:blipFill>
          <a:blip r:embed="rId2"/>
          <a:srcRect l="3967" t="43967" r="21874" b="16196"/>
          <a:stretch>
            <a:fillRect/>
          </a:stretch>
        </p:blipFill>
        <p:spPr>
          <a:xfrm>
            <a:off x="412115" y="3395345"/>
            <a:ext cx="8274685" cy="24307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8860" y="214290"/>
            <a:ext cx="4357718" cy="928694"/>
          </a:xfrm>
        </p:spPr>
        <p:txBody>
          <a:bodyPr/>
          <a:lstStyle/>
          <a:p>
            <a:r>
              <a:rPr lang="en-US" dirty="0" smtClean="0">
                <a:latin typeface="Times New Roman" panose="02020603050405020304" pitchFamily="18" charset="0"/>
                <a:cs typeface="Times New Roman" panose="02020603050405020304" pitchFamily="18" charset="0"/>
              </a:rPr>
              <a:t>One Hot Encoding </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lgn="just">
              <a:buNone/>
            </a:pPr>
            <a:r>
              <a:rPr lang="en-IN" sz="1800" dirty="0">
                <a:latin typeface="Times New Roman" panose="02020603050405020304" pitchFamily="18" charset="0"/>
                <a:cs typeface="Times New Roman" panose="02020603050405020304" pitchFamily="18" charset="0"/>
              </a:rPr>
              <a:t>One Hot Encoding</a:t>
            </a:r>
            <a:r>
              <a:rPr lang="en-US" sz="1800" dirty="0">
                <a:latin typeface="Times New Roman" panose="02020603050405020304" pitchFamily="18" charset="0"/>
                <a:cs typeface="Times New Roman" panose="02020603050405020304" pitchFamily="18" charset="0"/>
              </a:rPr>
              <a:t> is used to represent categorical variables as numerical values in a machine-learning model. Before performing One hot encoding the dataset has a categorical column called Name which has string values and we need to change them </a:t>
            </a:r>
            <a:r>
              <a:rPr lang="en-US" sz="1800" dirty="0" smtClean="0">
                <a:latin typeface="Times New Roman" panose="02020603050405020304" pitchFamily="18" charset="0"/>
                <a:cs typeface="Times New Roman" panose="02020603050405020304" pitchFamily="18" charset="0"/>
              </a:rPr>
              <a:t>to </a:t>
            </a:r>
            <a:r>
              <a:rPr lang="en-US" sz="1800" dirty="0">
                <a:latin typeface="Times New Roman" panose="02020603050405020304" pitchFamily="18" charset="0"/>
                <a:cs typeface="Times New Roman" panose="02020603050405020304" pitchFamily="18" charset="0"/>
              </a:rPr>
              <a:t>numerical </a:t>
            </a:r>
            <a:r>
              <a:rPr lang="en-US" sz="1800" dirty="0" smtClean="0">
                <a:latin typeface="Times New Roman" panose="02020603050405020304" pitchFamily="18" charset="0"/>
                <a:cs typeface="Times New Roman" panose="02020603050405020304" pitchFamily="18" charset="0"/>
              </a:rPr>
              <a:t>value.</a:t>
            </a:r>
            <a:endParaRPr lang="en-US" sz="1800" dirty="0" smtClean="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smtClean="0"/>
          </a:p>
          <a:p>
            <a:endParaRPr lang="en-US" sz="1400" dirty="0"/>
          </a:p>
          <a:p>
            <a:pPr>
              <a:buNone/>
            </a:pPr>
            <a:endParaRPr lang="en-US" sz="1400" dirty="0"/>
          </a:p>
        </p:txBody>
      </p:sp>
      <p:pic>
        <p:nvPicPr>
          <p:cNvPr id="4" name="Picture 3"/>
          <p:cNvPicPr/>
          <p:nvPr/>
        </p:nvPicPr>
        <p:blipFill>
          <a:blip r:embed="rId1"/>
          <a:srcRect l="3671" t="22485" r="1960" b="14242"/>
          <a:stretch>
            <a:fillRect/>
          </a:stretch>
        </p:blipFill>
        <p:spPr>
          <a:xfrm>
            <a:off x="683895" y="2708910"/>
            <a:ext cx="7272020" cy="34747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After Performing </a:t>
            </a:r>
            <a:r>
              <a:rPr lang="en-US" sz="1800" dirty="0" err="1">
                <a:latin typeface="Times New Roman" panose="02020603050405020304" pitchFamily="18" charset="0"/>
                <a:cs typeface="Times New Roman" panose="02020603050405020304" pitchFamily="18" charset="0"/>
              </a:rPr>
              <a:t>Onehotencoding</a:t>
            </a:r>
            <a:r>
              <a:rPr lang="en-US" sz="1800" dirty="0">
                <a:latin typeface="Times New Roman" panose="02020603050405020304" pitchFamily="18" charset="0"/>
                <a:cs typeface="Times New Roman" panose="02020603050405020304" pitchFamily="18" charset="0"/>
              </a:rPr>
              <a:t> the string values of the column [</a:t>
            </a:r>
            <a:r>
              <a:rPr lang="en-IN" sz="1800" dirty="0">
                <a:latin typeface="Times New Roman" panose="02020603050405020304" pitchFamily="18" charset="0"/>
                <a:cs typeface="Times New Roman" panose="02020603050405020304" pitchFamily="18" charset="0"/>
              </a:rPr>
              <a:t>type</a:t>
            </a:r>
            <a:r>
              <a:rPr lang="en-US" sz="1800" dirty="0">
                <a:latin typeface="Times New Roman" panose="02020603050405020304" pitchFamily="18" charset="0"/>
                <a:cs typeface="Times New Roman" panose="02020603050405020304" pitchFamily="18" charset="0"/>
              </a:rPr>
              <a:t>] are transformed to categorical value [1,0</a:t>
            </a:r>
            <a:r>
              <a:rPr lang="en-US" sz="1800" dirty="0" smtClean="0">
                <a:latin typeface="Times New Roman" panose="02020603050405020304" pitchFamily="18" charset="0"/>
                <a:cs typeface="Times New Roman" panose="02020603050405020304" pitchFamily="18" charset="0"/>
              </a:rPr>
              <a:t>].</a:t>
            </a:r>
            <a:endParaRPr lang="en-US" sz="1800" dirty="0" smtClean="0">
              <a:latin typeface="Times New Roman" panose="02020603050405020304" pitchFamily="18" charset="0"/>
              <a:cs typeface="Times New Roman" panose="02020603050405020304" pitchFamily="18" charset="0"/>
            </a:endParaRPr>
          </a:p>
          <a:p>
            <a:pPr>
              <a:buNone/>
            </a:pPr>
            <a:endParaRPr lang="en-US" sz="18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1"/>
          <a:srcRect l="4503" t="25884" r="4235" b="12950"/>
          <a:stretch>
            <a:fillRect/>
          </a:stretch>
        </p:blipFill>
        <p:spPr>
          <a:xfrm>
            <a:off x="785786" y="1500174"/>
            <a:ext cx="7643866" cy="421484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85728"/>
            <a:ext cx="8229600" cy="500066"/>
          </a:xfrm>
        </p:spPr>
        <p:txBody>
          <a:bodyPr>
            <a:normAutofit fontScale="90000"/>
          </a:bodyPr>
          <a:lstStyle/>
          <a:p>
            <a:r>
              <a:rPr lang="en-US" dirty="0" smtClean="0"/>
              <a:t>Linear Regression</a:t>
            </a:r>
            <a:endParaRPr lang="en-US" dirty="0"/>
          </a:p>
        </p:txBody>
      </p:sp>
      <p:sp>
        <p:nvSpPr>
          <p:cNvPr id="3" name="Content Placeholder 2"/>
          <p:cNvSpPr>
            <a:spLocks noGrp="1"/>
          </p:cNvSpPr>
          <p:nvPr>
            <p:ph idx="1"/>
          </p:nvPr>
        </p:nvSpPr>
        <p:spPr>
          <a:xfrm>
            <a:off x="214282" y="642918"/>
            <a:ext cx="8715436" cy="5929354"/>
          </a:xfrm>
        </p:spPr>
        <p:txBody>
          <a:bodyPr/>
          <a:lstStyle/>
          <a:p>
            <a:r>
              <a:rPr lang="en-US" dirty="0" smtClean="0"/>
              <a:t>With </a:t>
            </a:r>
            <a:r>
              <a:rPr lang="en-US" dirty="0" err="1" smtClean="0"/>
              <a:t>Hyperparameter</a:t>
            </a:r>
            <a:r>
              <a:rPr lang="en-US" dirty="0" smtClean="0"/>
              <a:t> </a:t>
            </a:r>
            <a:endParaRPr lang="en-US" dirty="0"/>
          </a:p>
        </p:txBody>
      </p:sp>
      <p:graphicFrame>
        <p:nvGraphicFramePr>
          <p:cNvPr id="4" name="Table 3"/>
          <p:cNvGraphicFramePr>
            <a:graphicFrameLocks noGrp="1"/>
          </p:cNvGraphicFramePr>
          <p:nvPr/>
        </p:nvGraphicFramePr>
        <p:xfrm>
          <a:off x="285720" y="1500174"/>
          <a:ext cx="4857783" cy="3857652"/>
        </p:xfrm>
        <a:graphic>
          <a:graphicData uri="http://schemas.openxmlformats.org/drawingml/2006/table">
            <a:tbl>
              <a:tblPr firstRow="1" bandRow="1">
                <a:tableStyleId>{5C22544A-7EE6-4342-B048-85BDC9FD1C3A}</a:tableStyleId>
              </a:tblPr>
              <a:tblGrid>
                <a:gridCol w="1619261"/>
                <a:gridCol w="1619261"/>
                <a:gridCol w="1619261"/>
              </a:tblGrid>
              <a:tr h="503900">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Parameter Name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a:latin typeface="Times New Roman" panose="02020603050405020304"/>
                          <a:ea typeface="Calibri" panose="020F0502020204030204"/>
                          <a:cs typeface="Times New Roman" panose="02020603050405020304"/>
                        </a:rPr>
                        <a:t>Purpose</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Value</a:t>
                      </a:r>
                      <a:endParaRPr lang="en-US" sz="1100" dirty="0">
                        <a:latin typeface="Calibri" panose="020F0502020204030204"/>
                        <a:ea typeface="Calibri" panose="020F0502020204030204"/>
                        <a:cs typeface="Times New Roman" panose="02020603050405020304"/>
                      </a:endParaRPr>
                    </a:p>
                  </a:txBody>
                  <a:tcPr marL="68580" marR="68580" marT="0" marB="0"/>
                </a:tc>
              </a:tr>
              <a:tr h="773943">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Test size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To split the dataset into training and testing in a ratio</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0.2</a:t>
                      </a:r>
                      <a:endParaRPr lang="en-US" sz="1100" dirty="0">
                        <a:latin typeface="Calibri" panose="020F0502020204030204"/>
                        <a:ea typeface="Calibri" panose="020F0502020204030204"/>
                        <a:cs typeface="Times New Roman" panose="02020603050405020304"/>
                      </a:endParaRPr>
                    </a:p>
                  </a:txBody>
                  <a:tcPr marL="68580" marR="68580" marT="0" marB="0"/>
                </a:tc>
              </a:tr>
              <a:tr h="2579809">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Random State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This parameter sets the seed for the random number generator used by the data splitter. By using a fixed seed, the random splitting process becomes deterministic, allowing for result reproducibility.</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42</a:t>
                      </a:r>
                      <a:endParaRPr lang="en-US" sz="1100" dirty="0">
                        <a:latin typeface="Calibri" panose="020F0502020204030204"/>
                        <a:ea typeface="Calibri" panose="020F0502020204030204"/>
                        <a:cs typeface="Times New Roman" panose="02020603050405020304"/>
                      </a:endParaRPr>
                    </a:p>
                  </a:txBody>
                  <a:tcPr marL="68580" marR="68580" marT="0" marB="0"/>
                </a:tc>
              </a:tr>
            </a:tbl>
          </a:graphicData>
        </a:graphic>
      </p:graphicFrame>
      <p:pic>
        <p:nvPicPr>
          <p:cNvPr id="5" name="Picture 4"/>
          <p:cNvPicPr/>
          <p:nvPr/>
        </p:nvPicPr>
        <p:blipFill>
          <a:blip r:embed="rId1"/>
          <a:srcRect l="3432" t="28433" r="41157" b="9364"/>
          <a:stretch>
            <a:fillRect/>
          </a:stretch>
        </p:blipFill>
        <p:spPr>
          <a:xfrm>
            <a:off x="5292094" y="1916421"/>
            <a:ext cx="3714775" cy="30480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00" y="190500"/>
            <a:ext cx="8605520" cy="582930"/>
          </a:xfrm>
        </p:spPr>
        <p:txBody>
          <a:bodyPr/>
          <a:p>
            <a:r>
              <a:rPr lang="en-US">
                <a:latin typeface="Times New Roman" panose="02020603050405020304" pitchFamily="18" charset="0"/>
                <a:cs typeface="Times New Roman" panose="02020603050405020304" pitchFamily="18" charset="0"/>
              </a:rPr>
              <a:t>Feature Selection using Statistical Tests</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26720" y="1024890"/>
            <a:ext cx="8260080" cy="5102860"/>
          </a:xfrm>
        </p:spPr>
        <p:txBody>
          <a:bodyPr/>
          <a:p>
            <a:pPr marL="514350" indent="-514350">
              <a:buAutoNum type="arabicPeriod"/>
            </a:pPr>
            <a:r>
              <a:rPr lang="en-US">
                <a:latin typeface="Times New Roman" panose="02020603050405020304" pitchFamily="18" charset="0"/>
                <a:cs typeface="Times New Roman" panose="02020603050405020304" pitchFamily="18" charset="0"/>
              </a:rPr>
              <a:t>T Test:</a:t>
            </a:r>
            <a:endParaRPr lang="en-US">
              <a:latin typeface="Times New Roman" panose="02020603050405020304" pitchFamily="18" charset="0"/>
              <a:cs typeface="Times New Roman" panose="02020603050405020304" pitchFamily="18" charset="0"/>
            </a:endParaRPr>
          </a:p>
          <a:p>
            <a:pPr marL="0" indent="0">
              <a:buNone/>
            </a:pPr>
            <a:r>
              <a:rPr lang="en-US" sz="1800">
                <a:latin typeface="Times New Roman" panose="02020603050405020304" pitchFamily="18" charset="0"/>
                <a:cs typeface="Times New Roman" panose="02020603050405020304" pitchFamily="18" charset="0"/>
              </a:rPr>
              <a:t>A t-test is also used to compare the mean of two given samples like the Z-test. However, It is implemented when the sample size is less than 30. It assumes a normal distribution of the sample. It can also be one-sample or two-sample. The degree of freedom is calculated by n-1 where n is the number of samples.</a:t>
            </a:r>
            <a:endParaRPr lang="en-US" sz="1800">
              <a:latin typeface="Times New Roman" panose="02020603050405020304" pitchFamily="18" charset="0"/>
              <a:cs typeface="Times New Roman" panose="02020603050405020304" pitchFamily="18" charset="0"/>
            </a:endParaRPr>
          </a:p>
        </p:txBody>
      </p:sp>
      <p:pic>
        <p:nvPicPr>
          <p:cNvPr id="18" name="Picture 14"/>
          <p:cNvPicPr>
            <a:picLocks noChangeAspect="1"/>
          </p:cNvPicPr>
          <p:nvPr/>
        </p:nvPicPr>
        <p:blipFill>
          <a:blip r:embed="rId1"/>
          <a:srcRect l="3489" t="16502" r="2438" b="6033"/>
          <a:stretch>
            <a:fillRect/>
          </a:stretch>
        </p:blipFill>
        <p:spPr>
          <a:xfrm>
            <a:off x="539750" y="2924810"/>
            <a:ext cx="7442200" cy="36887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7150" y="190500"/>
            <a:ext cx="9034780" cy="582930"/>
          </a:xfrm>
        </p:spPr>
        <p:txBody>
          <a:bodyPr/>
          <a:p>
            <a:r>
              <a:rPr lang="en-US">
                <a:latin typeface="Times New Roman" panose="02020603050405020304" pitchFamily="18" charset="0"/>
                <a:cs typeface="Times New Roman" panose="02020603050405020304" pitchFamily="18" charset="0"/>
                <a:sym typeface="+mn-ea"/>
              </a:rPr>
              <a:t>Feature Selection using Statistical Tests(Cont..)</a:t>
            </a:r>
            <a:endParaRPr lang="en-US"/>
          </a:p>
        </p:txBody>
      </p:sp>
      <p:sp>
        <p:nvSpPr>
          <p:cNvPr id="3" name="Content Placeholder 2"/>
          <p:cNvSpPr>
            <a:spLocks noGrp="1"/>
          </p:cNvSpPr>
          <p:nvPr>
            <p:ph idx="1"/>
          </p:nvPr>
        </p:nvSpPr>
        <p:spPr>
          <a:xfrm>
            <a:off x="457200" y="904240"/>
            <a:ext cx="8229600" cy="5487670"/>
          </a:xfrm>
        </p:spPr>
        <p:txBody>
          <a:bodyPr/>
          <a:p>
            <a:pPr marL="0" indent="0">
              <a:buNone/>
            </a:pPr>
            <a:r>
              <a:rPr lang="en-US">
                <a:latin typeface="Times New Roman" panose="02020603050405020304" pitchFamily="18" charset="0"/>
                <a:cs typeface="Times New Roman" panose="02020603050405020304" pitchFamily="18" charset="0"/>
              </a:rPr>
              <a:t>2.  Correlation Test:</a:t>
            </a:r>
            <a:endParaRPr lang="en-US">
              <a:latin typeface="Times New Roman" panose="02020603050405020304" pitchFamily="18" charset="0"/>
              <a:cs typeface="Times New Roman" panose="02020603050405020304" pitchFamily="18" charset="0"/>
            </a:endParaRPr>
          </a:p>
          <a:p>
            <a:pPr marL="0" indent="0">
              <a:buNone/>
            </a:pPr>
            <a:r>
              <a:rPr lang="en-US" sz="1800">
                <a:latin typeface="Times New Roman" panose="02020603050405020304" pitchFamily="18" charset="0"/>
                <a:cs typeface="Times New Roman" panose="02020603050405020304" pitchFamily="18" charset="0"/>
              </a:rPr>
              <a:t>A correlation test is a metric to evaluate the extent to which variables are associated with one another.</a:t>
            </a:r>
            <a:endParaRPr lang="en-US" sz="1800">
              <a:latin typeface="Times New Roman" panose="02020603050405020304" pitchFamily="18" charset="0"/>
              <a:cs typeface="Times New Roman" panose="02020603050405020304" pitchFamily="18" charset="0"/>
            </a:endParaRPr>
          </a:p>
          <a:p>
            <a:pPr marL="0" indent="0">
              <a:buNone/>
            </a:pPr>
            <a:endParaRPr lang="en-US" sz="1800">
              <a:latin typeface="Times New Roman" panose="02020603050405020304" pitchFamily="18" charset="0"/>
              <a:cs typeface="Times New Roman" panose="02020603050405020304" pitchFamily="18" charset="0"/>
            </a:endParaRPr>
          </a:p>
        </p:txBody>
      </p:sp>
      <p:pic>
        <p:nvPicPr>
          <p:cNvPr id="22" name="Picture 17"/>
          <p:cNvPicPr>
            <a:picLocks noChangeAspect="1"/>
          </p:cNvPicPr>
          <p:nvPr/>
        </p:nvPicPr>
        <p:blipFill>
          <a:blip r:embed="rId1"/>
          <a:srcRect l="6539" t="25391" r="26338" b="8005"/>
          <a:stretch>
            <a:fillRect/>
          </a:stretch>
        </p:blipFill>
        <p:spPr>
          <a:xfrm>
            <a:off x="1043623" y="2564448"/>
            <a:ext cx="6544945" cy="36531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9380" y="190500"/>
            <a:ext cx="8943975" cy="582930"/>
          </a:xfrm>
        </p:spPr>
        <p:txBody>
          <a:bodyPr/>
          <a:p>
            <a:r>
              <a:rPr lang="en-US">
                <a:latin typeface="Times New Roman" panose="02020603050405020304" pitchFamily="18" charset="0"/>
                <a:cs typeface="Times New Roman" panose="02020603050405020304" pitchFamily="18" charset="0"/>
                <a:sym typeface="+mn-ea"/>
              </a:rPr>
              <a:t>Feature Selection using Statistical Tests(Cont..)</a:t>
            </a:r>
            <a:endParaRPr lang="en-US"/>
          </a:p>
        </p:txBody>
      </p:sp>
      <p:sp>
        <p:nvSpPr>
          <p:cNvPr id="3" name="Content Placeholder 2"/>
          <p:cNvSpPr>
            <a:spLocks noGrp="1"/>
          </p:cNvSpPr>
          <p:nvPr>
            <p:ph idx="1"/>
          </p:nvPr>
        </p:nvSpPr>
        <p:spPr/>
        <p:txBody>
          <a:bodyPr/>
          <a:p>
            <a:pPr marL="0" indent="0">
              <a:buNone/>
            </a:pPr>
            <a:r>
              <a:rPr lang="en-US">
                <a:latin typeface="Times New Roman" panose="02020603050405020304" pitchFamily="18" charset="0"/>
                <a:cs typeface="Times New Roman" panose="02020603050405020304" pitchFamily="18" charset="0"/>
              </a:rPr>
              <a:t>3.</a:t>
            </a:r>
            <a:r>
              <a:rPr lang="en-US">
                <a:latin typeface="Times New Roman" panose="02020603050405020304" pitchFamily="18" charset="0"/>
                <a:cs typeface="Times New Roman" panose="02020603050405020304" pitchFamily="18" charset="0"/>
                <a:sym typeface="+mn-ea"/>
              </a:rPr>
              <a:t> ANOVA Test:</a:t>
            </a:r>
            <a:endParaRPr lang="en-US">
              <a:latin typeface="Times New Roman" panose="02020603050405020304" pitchFamily="18" charset="0"/>
              <a:cs typeface="Times New Roman" panose="02020603050405020304" pitchFamily="18" charset="0"/>
              <a:sym typeface="+mn-ea"/>
            </a:endParaRPr>
          </a:p>
          <a:p>
            <a:pPr marL="0" indent="0">
              <a:buNone/>
            </a:pPr>
            <a:r>
              <a:rPr lang="en-US" sz="1800">
                <a:latin typeface="Times New Roman" panose="02020603050405020304" pitchFamily="18" charset="0"/>
                <a:cs typeface="Times New Roman" panose="02020603050405020304" pitchFamily="18" charset="0"/>
                <a:sym typeface="+mn-ea"/>
              </a:rPr>
              <a:t>ANOVA stands for Analysis of variance. As the name, suggests it uses variance as its parameter to compare multiple independent groups. ANOVA can be one-way ANOVA or two-way ANOVA. One-way ANOVA is applied when there are three or more independent groups of a variable.</a:t>
            </a:r>
            <a:endParaRPr lang="en-US" sz="1800">
              <a:latin typeface="Times New Roman" panose="02020603050405020304" pitchFamily="18" charset="0"/>
              <a:cs typeface="Times New Roman" panose="02020603050405020304" pitchFamily="18" charset="0"/>
              <a:sym typeface="+mn-ea"/>
            </a:endParaRPr>
          </a:p>
          <a:p>
            <a:pPr marL="0" indent="0">
              <a:buNone/>
            </a:pPr>
            <a:endParaRPr lang="en-US" sz="1800">
              <a:latin typeface="Times New Roman" panose="02020603050405020304" pitchFamily="18" charset="0"/>
              <a:cs typeface="Times New Roman" panose="02020603050405020304" pitchFamily="18" charset="0"/>
              <a:sym typeface="+mn-ea"/>
            </a:endParaRPr>
          </a:p>
        </p:txBody>
      </p:sp>
      <p:pic>
        <p:nvPicPr>
          <p:cNvPr id="23" name="Picture 18"/>
          <p:cNvPicPr>
            <a:picLocks noChangeAspect="1"/>
          </p:cNvPicPr>
          <p:nvPr/>
        </p:nvPicPr>
        <p:blipFill>
          <a:blip r:embed="rId1"/>
          <a:srcRect l="4264" t="28008" r="51880" b="17641"/>
          <a:stretch>
            <a:fillRect/>
          </a:stretch>
        </p:blipFill>
        <p:spPr>
          <a:xfrm>
            <a:off x="2123758" y="3356610"/>
            <a:ext cx="4863465" cy="28054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836295"/>
            <a:ext cx="8229600" cy="582613"/>
          </a:xfrm>
        </p:spPr>
        <p:txBody>
          <a:bodyPr/>
          <a:lstStyle/>
          <a:p>
            <a:r>
              <a:rPr lang="en-US" dirty="0" smtClean="0">
                <a:latin typeface="Times New Roman" panose="02020603050405020304" pitchFamily="18" charset="0"/>
                <a:cs typeface="Times New Roman" panose="02020603050405020304" pitchFamily="18" charset="0"/>
              </a:rPr>
              <a:t>Linear Regression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285860"/>
            <a:ext cx="8229600" cy="4840303"/>
          </a:xfrm>
        </p:spPr>
        <p:txBody>
          <a:bodyPr/>
          <a:lstStyle/>
          <a:p>
            <a:r>
              <a:rPr lang="en-US" dirty="0" smtClean="0">
                <a:latin typeface="Times New Roman" panose="02020603050405020304" pitchFamily="18" charset="0"/>
                <a:cs typeface="Times New Roman" panose="02020603050405020304" pitchFamily="18" charset="0"/>
              </a:rPr>
              <a:t>Without Parameter</a:t>
            </a: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p:txBody>
      </p:sp>
      <p:pic>
        <p:nvPicPr>
          <p:cNvPr id="4" name="Picture 3"/>
          <p:cNvPicPr/>
          <p:nvPr/>
        </p:nvPicPr>
        <p:blipFill>
          <a:blip r:embed="rId1"/>
          <a:srcRect l="4264" t="27770" r="51023" b="6645"/>
          <a:stretch>
            <a:fillRect/>
          </a:stretch>
        </p:blipFill>
        <p:spPr>
          <a:xfrm>
            <a:off x="683868" y="2276464"/>
            <a:ext cx="7715304" cy="407196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42852"/>
            <a:ext cx="8229600" cy="917596"/>
          </a:xfrm>
        </p:spPr>
        <p:txBody>
          <a:bodyPr/>
          <a:lstStyle/>
          <a:p>
            <a:r>
              <a:rPr lang="en-US" dirty="0" smtClean="0">
                <a:latin typeface="Times New Roman" panose="02020603050405020304" pitchFamily="18" charset="0"/>
                <a:cs typeface="Times New Roman" panose="02020603050405020304" pitchFamily="18" charset="0"/>
              </a:rPr>
              <a:t>Logistic Regression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14282" y="1000108"/>
            <a:ext cx="8715436" cy="5429288"/>
          </a:xfrm>
        </p:spPr>
        <p:txBody>
          <a:bodyPr/>
          <a:lstStyle/>
          <a:p>
            <a:r>
              <a:rPr lang="en-US" dirty="0" smtClean="0">
                <a:latin typeface="Times New Roman" panose="02020603050405020304" pitchFamily="18" charset="0"/>
                <a:cs typeface="Times New Roman" panose="02020603050405020304" pitchFamily="18" charset="0"/>
              </a:rPr>
              <a:t>With Parameter</a:t>
            </a:r>
            <a:endParaRPr lang="en-US" dirty="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nvGraphicFramePr>
        <p:xfrm>
          <a:off x="357159" y="1643051"/>
          <a:ext cx="3786213" cy="4837176"/>
        </p:xfrm>
        <a:graphic>
          <a:graphicData uri="http://schemas.openxmlformats.org/drawingml/2006/table">
            <a:tbl>
              <a:tblPr firstRow="1" bandRow="1">
                <a:tableStyleId>{5C22544A-7EE6-4342-B048-85BDC9FD1C3A}</a:tableStyleId>
              </a:tblPr>
              <a:tblGrid>
                <a:gridCol w="1262071"/>
                <a:gridCol w="1262071"/>
                <a:gridCol w="1262071"/>
              </a:tblGrid>
              <a:tr h="155353">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Parameter Name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Purpose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Value</a:t>
                      </a:r>
                      <a:endParaRPr lang="en-US" sz="1100" dirty="0">
                        <a:latin typeface="Calibri" panose="020F0502020204030204"/>
                        <a:ea typeface="Calibri" panose="020F0502020204030204"/>
                        <a:cs typeface="Times New Roman" panose="02020603050405020304"/>
                      </a:endParaRPr>
                    </a:p>
                  </a:txBody>
                  <a:tcPr marL="68580" marR="68580" marT="0" marB="0"/>
                </a:tc>
              </a:tr>
              <a:tr h="235735">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Test size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To split the dataset into training and testing in a ratio</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0.2</a:t>
                      </a:r>
                      <a:endParaRPr lang="en-US" sz="1100" dirty="0">
                        <a:latin typeface="Calibri" panose="020F0502020204030204"/>
                        <a:ea typeface="Calibri" panose="020F0502020204030204"/>
                        <a:cs typeface="Times New Roman" panose="02020603050405020304"/>
                      </a:endParaRPr>
                    </a:p>
                  </a:txBody>
                  <a:tcPr marL="68580" marR="68580" marT="0" marB="0"/>
                </a:tc>
              </a:tr>
              <a:tr h="965981">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Random State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This parameter sets the seed for the random number generator used by the data splitter. By using a fixed seed, the random splitting process becomes deterministic, allowing for result reproducibility.</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42</a:t>
                      </a:r>
                      <a:endParaRPr lang="en-US" sz="1100" dirty="0">
                        <a:latin typeface="Calibri" panose="020F0502020204030204"/>
                        <a:ea typeface="Calibri" panose="020F0502020204030204"/>
                        <a:cs typeface="Times New Roman" panose="02020603050405020304"/>
                      </a:endParaRPr>
                    </a:p>
                  </a:txBody>
                  <a:tcPr marL="68580" marR="68580" marT="0" marB="0"/>
                </a:tc>
              </a:tr>
              <a:tr h="357443">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Grid Search</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The grid search explores various alpha values using 5-fold cross-validation.</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0.001, 0.01, 0.1, 1, 10, 100, 1000</a:t>
                      </a:r>
                      <a:endParaRPr lang="en-US" sz="1100" dirty="0">
                        <a:latin typeface="Calibri" panose="020F0502020204030204"/>
                        <a:ea typeface="Calibri" panose="020F0502020204030204"/>
                        <a:cs typeface="Times New Roman" panose="02020603050405020304"/>
                      </a:endParaRPr>
                    </a:p>
                  </a:txBody>
                  <a:tcPr marL="68580" marR="68580" marT="0" marB="0"/>
                </a:tc>
              </a:tr>
            </a:tbl>
          </a:graphicData>
        </a:graphic>
      </p:graphicFrame>
      <p:pic>
        <p:nvPicPr>
          <p:cNvPr id="6" name="Picture 5"/>
          <p:cNvPicPr/>
          <p:nvPr/>
        </p:nvPicPr>
        <p:blipFill>
          <a:blip r:embed="rId1"/>
          <a:srcRect l="3786" t="31767" r="54516" b="14820"/>
          <a:stretch>
            <a:fillRect/>
          </a:stretch>
        </p:blipFill>
        <p:spPr>
          <a:xfrm>
            <a:off x="4214810" y="1643050"/>
            <a:ext cx="4486275" cy="47149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42852"/>
            <a:ext cx="8229600" cy="714380"/>
          </a:xfrm>
        </p:spPr>
        <p:txBody>
          <a:bodyPr>
            <a:normAutofit/>
          </a:bodyPr>
          <a:lstStyle/>
          <a:p>
            <a:r>
              <a:rPr lang="en-US" dirty="0" smtClean="0">
                <a:latin typeface="Times New Roman" panose="02020603050405020304" pitchFamily="18" charset="0"/>
                <a:cs typeface="Times New Roman" panose="02020603050405020304" pitchFamily="18" charset="0"/>
              </a:rPr>
              <a:t>Logistic Regression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85720" y="785794"/>
            <a:ext cx="8643998" cy="5786478"/>
          </a:xfrm>
        </p:spPr>
        <p:txBody>
          <a:bodyPr/>
          <a:lstStyle/>
          <a:p>
            <a:r>
              <a:rPr lang="en-US" dirty="0" smtClean="0">
                <a:latin typeface="Times New Roman" panose="02020603050405020304" pitchFamily="18" charset="0"/>
                <a:cs typeface="Times New Roman" panose="02020603050405020304" pitchFamily="18" charset="0"/>
              </a:rPr>
              <a:t>Without Parameter</a:t>
            </a:r>
            <a:endParaRPr lang="en-US" dirty="0" smtClean="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1"/>
          <a:srcRect l="5344" t="34381" r="55228" b="17743"/>
          <a:stretch>
            <a:fillRect/>
          </a:stretch>
        </p:blipFill>
        <p:spPr>
          <a:xfrm>
            <a:off x="642910" y="1428736"/>
            <a:ext cx="8001056" cy="471490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180975" y="813435"/>
            <a:ext cx="8615680" cy="5826760"/>
          </a:xfrm>
        </p:spPr>
        <p:txBody>
          <a:bodyPr>
            <a:normAutofit fontScale="47500" lnSpcReduction="20000"/>
          </a:bodyPr>
          <a:lstStyle/>
          <a:p>
            <a:r>
              <a:rPr lang="en-US" altLang="en-IN" b="1" dirty="0" smtClean="0">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IN" b="1" dirty="0" smtClean="0">
              <a:effectLst/>
              <a:latin typeface="Times New Roman" panose="02020603050405020304" pitchFamily="18" charset="0"/>
              <a:ea typeface="Calibri" panose="020F0502020204030204" pitchFamily="34" charset="0"/>
              <a:cs typeface="Times New Roman" panose="02020603050405020304" pitchFamily="18" charset="0"/>
            </a:endParaRPr>
          </a:p>
          <a:p>
            <a:r>
              <a:rPr lang="en-IN" b="1" dirty="0" smtClean="0">
                <a:effectLst/>
                <a:latin typeface="Times New Roman" panose="02020603050405020304" pitchFamily="18" charset="0"/>
                <a:ea typeface="Calibri" panose="020F0502020204030204" pitchFamily="34" charset="0"/>
                <a:cs typeface="Times New Roman" panose="02020603050405020304" pitchFamily="18" charset="0"/>
              </a:rPr>
              <a:t>Conference Papers</a:t>
            </a:r>
            <a:endParaRPr lang="en-US" dirty="0" smtClean="0">
              <a:effectLst/>
              <a:latin typeface="Times New Roman" panose="02020603050405020304" pitchFamily="18" charset="0"/>
              <a:ea typeface="Calibri" panose="020F0502020204030204" pitchFamily="34" charset="0"/>
              <a:cs typeface="Times New Roman" panose="02020603050405020304" pitchFamily="18" charset="0"/>
            </a:endParaRPr>
          </a:p>
          <a:p>
            <a:r>
              <a:rPr lang="en-IN" b="1" dirty="0" smtClean="0">
                <a:effectLst/>
                <a:latin typeface="Times New Roman" panose="02020603050405020304" pitchFamily="18" charset="0"/>
                <a:ea typeface="Calibri" panose="020F0502020204030204" pitchFamily="34" charset="0"/>
                <a:cs typeface="Times New Roman" panose="02020603050405020304" pitchFamily="18" charset="0"/>
              </a:rPr>
              <a:t>Journal Details</a:t>
            </a:r>
            <a:endParaRPr lang="en-IN" b="1" dirty="0" smtClean="0">
              <a:effectLst/>
              <a:latin typeface="Times New Roman" panose="02020603050405020304" pitchFamily="18" charset="0"/>
              <a:ea typeface="Calibri" panose="020F0502020204030204" pitchFamily="34" charset="0"/>
              <a:cs typeface="Times New Roman" panose="02020603050405020304" pitchFamily="18" charset="0"/>
            </a:endParaRPr>
          </a:p>
          <a:p>
            <a:r>
              <a:rPr lang="en-IN" b="1" dirty="0" smtClean="0">
                <a:latin typeface="Times New Roman" panose="02020603050405020304" pitchFamily="18" charset="0"/>
                <a:ea typeface="Calibri" panose="020F0502020204030204" pitchFamily="34" charset="0"/>
                <a:cs typeface="Times New Roman" panose="02020603050405020304" pitchFamily="18" charset="0"/>
              </a:rPr>
              <a:t>Model Diagram</a:t>
            </a:r>
            <a:endParaRPr lang="en-IN" b="1" dirty="0" smtClean="0">
              <a:latin typeface="Times New Roman" panose="02020603050405020304" pitchFamily="18" charset="0"/>
              <a:ea typeface="Calibri" panose="020F0502020204030204" pitchFamily="34" charset="0"/>
              <a:cs typeface="Times New Roman" panose="02020603050405020304" pitchFamily="18" charset="0"/>
            </a:endParaRPr>
          </a:p>
          <a:p>
            <a:r>
              <a:rPr lang="en-IN" b="1" dirty="0" smtClean="0">
                <a:effectLst/>
                <a:latin typeface="Times New Roman" panose="02020603050405020304" pitchFamily="18" charset="0"/>
                <a:ea typeface="Calibri" panose="020F0502020204030204" pitchFamily="34" charset="0"/>
                <a:cs typeface="Times New Roman" panose="02020603050405020304" pitchFamily="18" charset="0"/>
              </a:rPr>
              <a:t>Noise Removal (SMOTE Algorithm)</a:t>
            </a:r>
            <a:endParaRPr lang="en-IN" b="1" dirty="0" smtClean="0">
              <a:effectLst/>
              <a:latin typeface="Times New Roman" panose="02020603050405020304" pitchFamily="18" charset="0"/>
              <a:ea typeface="Calibri" panose="020F0502020204030204" pitchFamily="34" charset="0"/>
              <a:cs typeface="Times New Roman" panose="02020603050405020304" pitchFamily="18" charset="0"/>
            </a:endParaRPr>
          </a:p>
          <a:p>
            <a:r>
              <a:rPr lang="en-IN" b="1" dirty="0" smtClean="0">
                <a:latin typeface="Times New Roman" panose="02020603050405020304" pitchFamily="18" charset="0"/>
                <a:ea typeface="Calibri" panose="020F0502020204030204" pitchFamily="34" charset="0"/>
                <a:cs typeface="Times New Roman" panose="02020603050405020304" pitchFamily="18" charset="0"/>
              </a:rPr>
              <a:t>One Hot Encoding</a:t>
            </a:r>
            <a:endParaRPr lang="en-IN" b="1" dirty="0" smtClean="0">
              <a:latin typeface="Times New Roman" panose="02020603050405020304" pitchFamily="18" charset="0"/>
              <a:ea typeface="Calibri" panose="020F0502020204030204" pitchFamily="34" charset="0"/>
              <a:cs typeface="Times New Roman" panose="02020603050405020304" pitchFamily="18" charset="0"/>
            </a:endParaRPr>
          </a:p>
          <a:p>
            <a:r>
              <a:rPr lang="en-IN" b="1" dirty="0" smtClean="0">
                <a:effectLst/>
                <a:latin typeface="Times New Roman" panose="02020603050405020304" pitchFamily="18" charset="0"/>
                <a:ea typeface="Calibri" panose="020F0502020204030204" pitchFamily="34" charset="0"/>
                <a:cs typeface="Times New Roman" panose="02020603050405020304" pitchFamily="18" charset="0"/>
              </a:rPr>
              <a:t>Linear regression</a:t>
            </a:r>
            <a:endParaRPr lang="en-IN" b="1" dirty="0" smtClean="0">
              <a:effectLst/>
              <a:latin typeface="Times New Roman" panose="02020603050405020304" pitchFamily="18" charset="0"/>
              <a:ea typeface="Calibri" panose="020F0502020204030204" pitchFamily="34" charset="0"/>
              <a:cs typeface="Times New Roman" panose="02020603050405020304" pitchFamily="18" charset="0"/>
            </a:endParaRPr>
          </a:p>
          <a:p>
            <a:r>
              <a:rPr lang="en-IN" b="1" dirty="0" smtClean="0">
                <a:latin typeface="Times New Roman" panose="02020603050405020304" pitchFamily="18" charset="0"/>
                <a:ea typeface="Calibri" panose="020F0502020204030204" pitchFamily="34" charset="0"/>
                <a:cs typeface="Times New Roman" panose="02020603050405020304" pitchFamily="18" charset="0"/>
              </a:rPr>
              <a:t>Logistic regression</a:t>
            </a:r>
            <a:endParaRPr lang="en-IN" b="1" dirty="0" smtClean="0">
              <a:latin typeface="Times New Roman" panose="02020603050405020304" pitchFamily="18" charset="0"/>
              <a:ea typeface="Calibri" panose="020F0502020204030204" pitchFamily="34" charset="0"/>
              <a:cs typeface="Times New Roman" panose="02020603050405020304" pitchFamily="18" charset="0"/>
            </a:endParaRPr>
          </a:p>
          <a:p>
            <a:r>
              <a:rPr lang="en-IN" b="1" dirty="0" smtClean="0">
                <a:effectLst/>
                <a:latin typeface="Times New Roman" panose="02020603050405020304" pitchFamily="18" charset="0"/>
                <a:ea typeface="Calibri" panose="020F0502020204030204" pitchFamily="34" charset="0"/>
                <a:cs typeface="Times New Roman" panose="02020603050405020304" pitchFamily="18" charset="0"/>
              </a:rPr>
              <a:t>L</a:t>
            </a:r>
            <a:r>
              <a:rPr lang="en-IN" b="1" dirty="0" smtClean="0">
                <a:latin typeface="Times New Roman" panose="02020603050405020304" pitchFamily="18" charset="0"/>
                <a:ea typeface="Calibri" panose="020F0502020204030204" pitchFamily="34" charset="0"/>
                <a:cs typeface="Times New Roman" panose="02020603050405020304" pitchFamily="18" charset="0"/>
              </a:rPr>
              <a:t>asso Regression</a:t>
            </a:r>
            <a:endParaRPr lang="en-IN" b="1" dirty="0" smtClean="0">
              <a:latin typeface="Times New Roman" panose="02020603050405020304" pitchFamily="18" charset="0"/>
              <a:ea typeface="Calibri" panose="020F0502020204030204" pitchFamily="34" charset="0"/>
              <a:cs typeface="Times New Roman" panose="02020603050405020304" pitchFamily="18" charset="0"/>
            </a:endParaRPr>
          </a:p>
          <a:p>
            <a:r>
              <a:rPr lang="en-IN" b="1" dirty="0" smtClean="0">
                <a:effectLst/>
                <a:latin typeface="Times New Roman" panose="02020603050405020304" pitchFamily="18" charset="0"/>
                <a:ea typeface="Calibri" panose="020F0502020204030204" pitchFamily="34" charset="0"/>
                <a:cs typeface="Times New Roman" panose="02020603050405020304" pitchFamily="18" charset="0"/>
              </a:rPr>
              <a:t>Ridge Regression</a:t>
            </a:r>
            <a:endParaRPr lang="en-IN" b="1" dirty="0" smtClean="0">
              <a:effectLst/>
              <a:latin typeface="Times New Roman" panose="02020603050405020304" pitchFamily="18" charset="0"/>
              <a:ea typeface="Calibri" panose="020F0502020204030204" pitchFamily="34" charset="0"/>
              <a:cs typeface="Times New Roman" panose="02020603050405020304" pitchFamily="18" charset="0"/>
            </a:endParaRPr>
          </a:p>
          <a:p>
            <a:r>
              <a:rPr lang="en-IN" b="1" dirty="0" smtClean="0">
                <a:latin typeface="Times New Roman" panose="02020603050405020304" pitchFamily="18" charset="0"/>
                <a:ea typeface="Calibri" panose="020F0502020204030204" pitchFamily="34" charset="0"/>
                <a:cs typeface="Times New Roman" panose="02020603050405020304" pitchFamily="18" charset="0"/>
              </a:rPr>
              <a:t>Comparison of Regression models</a:t>
            </a:r>
            <a:endParaRPr lang="en-IN" b="1" dirty="0" smtClean="0">
              <a:latin typeface="Times New Roman" panose="02020603050405020304" pitchFamily="18" charset="0"/>
              <a:ea typeface="Calibri" panose="020F0502020204030204" pitchFamily="34" charset="0"/>
              <a:cs typeface="Times New Roman" panose="02020603050405020304" pitchFamily="18" charset="0"/>
            </a:endParaRPr>
          </a:p>
          <a:p>
            <a:r>
              <a:rPr lang="en-IN" b="1" dirty="0" smtClean="0">
                <a:effectLst/>
                <a:latin typeface="Times New Roman" panose="02020603050405020304" pitchFamily="18" charset="0"/>
                <a:ea typeface="Calibri" panose="020F0502020204030204" pitchFamily="34" charset="0"/>
                <a:cs typeface="Times New Roman" panose="02020603050405020304" pitchFamily="18" charset="0"/>
              </a:rPr>
              <a:t>K-means with KNN</a:t>
            </a:r>
            <a:endParaRPr lang="en-IN" b="1" dirty="0" smtClean="0">
              <a:effectLst/>
              <a:latin typeface="Times New Roman" panose="02020603050405020304" pitchFamily="18" charset="0"/>
              <a:ea typeface="Calibri" panose="020F0502020204030204" pitchFamily="34" charset="0"/>
              <a:cs typeface="Times New Roman" panose="02020603050405020304" pitchFamily="18" charset="0"/>
            </a:endParaRPr>
          </a:p>
          <a:p>
            <a:r>
              <a:rPr lang="en-IN" b="1" dirty="0" smtClean="0">
                <a:effectLst/>
                <a:latin typeface="Times New Roman" panose="02020603050405020304" pitchFamily="18" charset="0"/>
                <a:ea typeface="Calibri" panose="020F0502020204030204" pitchFamily="34" charset="0"/>
                <a:cs typeface="Times New Roman" panose="02020603050405020304" pitchFamily="18" charset="0"/>
              </a:rPr>
              <a:t>Fuzzy C-means with K-means</a:t>
            </a:r>
            <a:endParaRPr lang="en-IN" b="1" dirty="0" smtClean="0">
              <a:effectLst/>
              <a:latin typeface="Times New Roman" panose="02020603050405020304" pitchFamily="18" charset="0"/>
              <a:ea typeface="Calibri" panose="020F0502020204030204" pitchFamily="34" charset="0"/>
              <a:cs typeface="Times New Roman" panose="02020603050405020304" pitchFamily="18" charset="0"/>
            </a:endParaRPr>
          </a:p>
          <a:p>
            <a:r>
              <a:rPr lang="en-IN" b="1" dirty="0" smtClean="0">
                <a:latin typeface="Times New Roman" panose="02020603050405020304" pitchFamily="18" charset="0"/>
                <a:ea typeface="Calibri" panose="020F0502020204030204" pitchFamily="34" charset="0"/>
                <a:cs typeface="Times New Roman" panose="02020603050405020304" pitchFamily="18" charset="0"/>
              </a:rPr>
              <a:t>K-means with SVM</a:t>
            </a:r>
            <a:endParaRPr lang="en-IN" b="1" dirty="0" smtClean="0">
              <a:latin typeface="Times New Roman" panose="02020603050405020304" pitchFamily="18" charset="0"/>
              <a:ea typeface="Calibri" panose="020F0502020204030204" pitchFamily="34" charset="0"/>
              <a:cs typeface="Times New Roman" panose="02020603050405020304" pitchFamily="18" charset="0"/>
            </a:endParaRPr>
          </a:p>
          <a:p>
            <a:r>
              <a:rPr lang="en-IN" b="1" dirty="0" err="1" smtClean="0">
                <a:latin typeface="Times New Roman" panose="02020603050405020304" pitchFamily="18" charset="0"/>
                <a:ea typeface="Calibri" panose="020F0502020204030204" pitchFamily="34" charset="0"/>
                <a:cs typeface="Times New Roman" panose="02020603050405020304" pitchFamily="18" charset="0"/>
              </a:rPr>
              <a:t>Baysian</a:t>
            </a:r>
            <a:r>
              <a:rPr lang="en-IN" b="1" dirty="0" smtClean="0">
                <a:latin typeface="Times New Roman" panose="02020603050405020304" pitchFamily="18" charset="0"/>
                <a:ea typeface="Calibri" panose="020F0502020204030204" pitchFamily="34" charset="0"/>
                <a:cs typeface="Times New Roman" panose="02020603050405020304" pitchFamily="18" charset="0"/>
              </a:rPr>
              <a:t> Classifier</a:t>
            </a:r>
            <a:endParaRPr lang="en-IN" b="1" dirty="0" smtClean="0">
              <a:latin typeface="Times New Roman" panose="02020603050405020304" pitchFamily="18" charset="0"/>
              <a:ea typeface="Calibri" panose="020F0502020204030204" pitchFamily="34" charset="0"/>
              <a:cs typeface="Times New Roman" panose="02020603050405020304" pitchFamily="18" charset="0"/>
            </a:endParaRPr>
          </a:p>
          <a:p>
            <a:r>
              <a:rPr lang="en-IN" b="1" dirty="0" smtClean="0">
                <a:latin typeface="Times New Roman" panose="02020603050405020304" pitchFamily="18" charset="0"/>
                <a:ea typeface="Calibri" panose="020F0502020204030204" pitchFamily="34" charset="0"/>
                <a:cs typeface="Times New Roman" panose="02020603050405020304" pitchFamily="18" charset="0"/>
              </a:rPr>
              <a:t>Naïve </a:t>
            </a:r>
            <a:r>
              <a:rPr lang="en-IN" b="1" dirty="0" err="1" smtClean="0">
                <a:latin typeface="Times New Roman" panose="02020603050405020304" pitchFamily="18" charset="0"/>
                <a:ea typeface="Calibri" panose="020F0502020204030204" pitchFamily="34" charset="0"/>
                <a:cs typeface="Times New Roman" panose="02020603050405020304" pitchFamily="18" charset="0"/>
              </a:rPr>
              <a:t>Bayes</a:t>
            </a:r>
            <a:r>
              <a:rPr lang="en-IN" b="1" dirty="0" smtClean="0">
                <a:latin typeface="Times New Roman" panose="02020603050405020304" pitchFamily="18" charset="0"/>
                <a:ea typeface="Calibri" panose="020F0502020204030204" pitchFamily="34" charset="0"/>
                <a:cs typeface="Times New Roman" panose="02020603050405020304" pitchFamily="18" charset="0"/>
              </a:rPr>
              <a:t> Classifier</a:t>
            </a:r>
            <a:endParaRPr lang="en-IN" b="1" dirty="0" smtClean="0">
              <a:latin typeface="Times New Roman" panose="02020603050405020304" pitchFamily="18" charset="0"/>
              <a:ea typeface="Calibri" panose="020F0502020204030204" pitchFamily="34" charset="0"/>
              <a:cs typeface="Times New Roman" panose="02020603050405020304" pitchFamily="18" charset="0"/>
            </a:endParaRPr>
          </a:p>
          <a:p>
            <a:r>
              <a:rPr lang="en-IN" b="1" dirty="0" smtClean="0">
                <a:latin typeface="Times New Roman" panose="02020603050405020304" pitchFamily="18" charset="0"/>
                <a:ea typeface="Calibri" panose="020F0502020204030204" pitchFamily="34" charset="0"/>
                <a:cs typeface="Times New Roman" panose="02020603050405020304" pitchFamily="18" charset="0"/>
              </a:rPr>
              <a:t>Decision tree</a:t>
            </a:r>
            <a:endParaRPr lang="en-IN" b="1" dirty="0" smtClean="0">
              <a:latin typeface="Times New Roman" panose="02020603050405020304" pitchFamily="18" charset="0"/>
              <a:ea typeface="Calibri" panose="020F0502020204030204" pitchFamily="34" charset="0"/>
              <a:cs typeface="Times New Roman" panose="02020603050405020304" pitchFamily="18" charset="0"/>
            </a:endParaRPr>
          </a:p>
          <a:p>
            <a:r>
              <a:rPr lang="en-IN" b="1" dirty="0" smtClean="0">
                <a:latin typeface="Times New Roman" panose="02020603050405020304" pitchFamily="18" charset="0"/>
                <a:ea typeface="Calibri" panose="020F0502020204030204" pitchFamily="34" charset="0"/>
                <a:cs typeface="Times New Roman" panose="02020603050405020304" pitchFamily="18" charset="0"/>
              </a:rPr>
              <a:t>Comparison Table for Classifiers</a:t>
            </a:r>
            <a:endParaRPr lang="en-IN" b="1" dirty="0" smtClean="0">
              <a:latin typeface="Times New Roman" panose="02020603050405020304" pitchFamily="18" charset="0"/>
              <a:ea typeface="Calibri" panose="020F0502020204030204" pitchFamily="34" charset="0"/>
              <a:cs typeface="Times New Roman" panose="02020603050405020304" pitchFamily="18" charset="0"/>
            </a:endParaRPr>
          </a:p>
          <a:p>
            <a:r>
              <a:rPr lang="en-IN" b="1" dirty="0" smtClean="0">
                <a:latin typeface="Times New Roman" panose="02020603050405020304" pitchFamily="18" charset="0"/>
                <a:ea typeface="Calibri" panose="020F0502020204030204" pitchFamily="34" charset="0"/>
                <a:cs typeface="Times New Roman" panose="02020603050405020304" pitchFamily="18" charset="0"/>
              </a:rPr>
              <a:t>K-means with CNN</a:t>
            </a:r>
            <a:endParaRPr lang="en-IN" b="1" dirty="0" smtClean="0">
              <a:latin typeface="Times New Roman" panose="02020603050405020304" pitchFamily="18" charset="0"/>
              <a:ea typeface="Calibri" panose="020F0502020204030204" pitchFamily="34" charset="0"/>
              <a:cs typeface="Times New Roman" panose="02020603050405020304" pitchFamily="18" charset="0"/>
            </a:endParaRPr>
          </a:p>
          <a:p>
            <a:r>
              <a:rPr lang="en-IN" b="1" dirty="0" smtClean="0">
                <a:latin typeface="Times New Roman" panose="02020603050405020304" pitchFamily="18" charset="0"/>
                <a:ea typeface="Calibri" panose="020F0502020204030204" pitchFamily="34" charset="0"/>
                <a:cs typeface="Times New Roman" panose="02020603050405020304" pitchFamily="18" charset="0"/>
              </a:rPr>
              <a:t>RNN</a:t>
            </a:r>
            <a:endParaRPr lang="en-IN" b="1" dirty="0" smtClean="0">
              <a:latin typeface="Times New Roman" panose="02020603050405020304" pitchFamily="18" charset="0"/>
              <a:ea typeface="Calibri" panose="020F0502020204030204" pitchFamily="34" charset="0"/>
              <a:cs typeface="Times New Roman" panose="02020603050405020304" pitchFamily="18" charset="0"/>
            </a:endParaRPr>
          </a:p>
          <a:p>
            <a:r>
              <a:rPr lang="en-IN" b="1" dirty="0" smtClean="0">
                <a:latin typeface="Times New Roman" panose="02020603050405020304" pitchFamily="18" charset="0"/>
                <a:ea typeface="Calibri" panose="020F0502020204030204" pitchFamily="34" charset="0"/>
                <a:cs typeface="Times New Roman" panose="02020603050405020304" pitchFamily="18" charset="0"/>
              </a:rPr>
              <a:t>LSTM</a:t>
            </a:r>
            <a:endParaRPr lang="en-IN" b="1" dirty="0" smtClean="0">
              <a:latin typeface="Times New Roman" panose="02020603050405020304" pitchFamily="18" charset="0"/>
              <a:ea typeface="Calibri" panose="020F0502020204030204" pitchFamily="34" charset="0"/>
              <a:cs typeface="Times New Roman" panose="02020603050405020304" pitchFamily="18" charset="0"/>
            </a:endParaRPr>
          </a:p>
          <a:p>
            <a:r>
              <a:rPr lang="en-IN" b="1" dirty="0" smtClean="0">
                <a:latin typeface="Times New Roman" panose="02020603050405020304" pitchFamily="18" charset="0"/>
                <a:ea typeface="Calibri" panose="020F0502020204030204" pitchFamily="34" charset="0"/>
                <a:cs typeface="Times New Roman" panose="02020603050405020304" pitchFamily="18" charset="0"/>
              </a:rPr>
              <a:t>GRU</a:t>
            </a:r>
            <a:endParaRPr lang="en-IN" b="1" dirty="0" smtClean="0">
              <a:latin typeface="Times New Roman" panose="02020603050405020304" pitchFamily="18" charset="0"/>
              <a:ea typeface="Calibri" panose="020F0502020204030204" pitchFamily="34" charset="0"/>
              <a:cs typeface="Times New Roman" panose="02020603050405020304" pitchFamily="18" charset="0"/>
            </a:endParaRPr>
          </a:p>
          <a:p>
            <a:r>
              <a:rPr lang="en-US" altLang="en-IN" b="1" dirty="0" smtClean="0">
                <a:latin typeface="Times New Roman" panose="02020603050405020304" pitchFamily="18" charset="0"/>
                <a:ea typeface="Calibri" panose="020F0502020204030204" pitchFamily="34" charset="0"/>
                <a:cs typeface="Times New Roman" panose="02020603050405020304" pitchFamily="18" charset="0"/>
              </a:rPr>
              <a:t>Comparision Table For Neural Network</a:t>
            </a:r>
            <a:endParaRPr lang="en-US" altLang="en-IN" b="1" dirty="0" smtClean="0">
              <a:latin typeface="Times New Roman" panose="02020603050405020304" pitchFamily="18" charset="0"/>
              <a:ea typeface="Calibri" panose="020F0502020204030204" pitchFamily="34" charset="0"/>
              <a:cs typeface="Times New Roman" panose="02020603050405020304" pitchFamily="18" charset="0"/>
            </a:endParaRPr>
          </a:p>
          <a:p>
            <a:r>
              <a:rPr lang="en-US" altLang="en-IN" b="1" dirty="0" smtClean="0">
                <a:latin typeface="Times New Roman" panose="02020603050405020304" pitchFamily="18" charset="0"/>
                <a:ea typeface="Calibri" panose="020F0502020204030204" pitchFamily="34" charset="0"/>
                <a:cs typeface="Times New Roman" panose="02020603050405020304" pitchFamily="18" charset="0"/>
              </a:rPr>
              <a:t>Conclution</a:t>
            </a:r>
            <a:endParaRPr lang="en-IN" b="1" dirty="0" smtClean="0">
              <a:latin typeface="Times New Roman" panose="02020603050405020304" pitchFamily="18" charset="0"/>
              <a:ea typeface="Calibri" panose="020F0502020204030204" pitchFamily="34"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p:txBody>
      </p:sp>
      <p:sp>
        <p:nvSpPr>
          <p:cNvPr id="2" name="Text Box 1"/>
          <p:cNvSpPr txBox="1"/>
          <p:nvPr/>
        </p:nvSpPr>
        <p:spPr>
          <a:xfrm>
            <a:off x="1906270" y="260350"/>
            <a:ext cx="5676900" cy="460375"/>
          </a:xfrm>
          <a:prstGeom prst="rect">
            <a:avLst/>
          </a:prstGeom>
          <a:noFill/>
        </p:spPr>
        <p:txBody>
          <a:bodyPr wrap="square" rtlCol="0">
            <a:spAutoFit/>
          </a:bodyPr>
          <a:p>
            <a:pPr algn="ctr"/>
            <a:r>
              <a:rPr lang="en-US" sz="2400" b="1">
                <a:latin typeface="Times New Roman" panose="02020603050405020304" pitchFamily="18" charset="0"/>
                <a:cs typeface="Times New Roman" panose="02020603050405020304" pitchFamily="18" charset="0"/>
              </a:rPr>
              <a:t>CONTENT</a:t>
            </a:r>
            <a:endParaRPr lang="en-US" sz="2400" b="1">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976" y="285728"/>
            <a:ext cx="6715172" cy="785818"/>
          </a:xfrm>
        </p:spPr>
        <p:txBody>
          <a:bodyPr>
            <a:normAutofit fontScale="90000"/>
          </a:bodyPr>
          <a:lstStyle/>
          <a:p>
            <a:r>
              <a:rPr lang="en-US" dirty="0" smtClean="0"/>
              <a:t>Lasso Regression With </a:t>
            </a:r>
            <a:r>
              <a:rPr lang="en-US" dirty="0" err="1" smtClean="0"/>
              <a:t>Hyperparameter</a:t>
            </a:r>
            <a:endParaRPr lang="en-US" dirty="0"/>
          </a:p>
        </p:txBody>
      </p:sp>
      <p:graphicFrame>
        <p:nvGraphicFramePr>
          <p:cNvPr id="4" name="Content Placeholder 3"/>
          <p:cNvGraphicFramePr>
            <a:graphicFrameLocks noGrp="1"/>
          </p:cNvGraphicFramePr>
          <p:nvPr>
            <p:ph idx="1"/>
          </p:nvPr>
        </p:nvGraphicFramePr>
        <p:xfrm>
          <a:off x="214281" y="1285860"/>
          <a:ext cx="5214975" cy="5320389"/>
        </p:xfrm>
        <a:graphic>
          <a:graphicData uri="http://schemas.openxmlformats.org/drawingml/2006/table">
            <a:tbl>
              <a:tblPr firstRow="1" bandRow="1">
                <a:tableStyleId>{5C22544A-7EE6-4342-B048-85BDC9FD1C3A}</a:tableStyleId>
              </a:tblPr>
              <a:tblGrid>
                <a:gridCol w="1738325"/>
                <a:gridCol w="1738325"/>
                <a:gridCol w="1738325"/>
              </a:tblGrid>
              <a:tr h="554695">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Parameter Name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Purpose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Value</a:t>
                      </a:r>
                      <a:endParaRPr lang="en-US" sz="1100" dirty="0">
                        <a:latin typeface="Calibri" panose="020F0502020204030204"/>
                        <a:ea typeface="Calibri" panose="020F0502020204030204"/>
                        <a:cs typeface="Times New Roman" panose="02020603050405020304"/>
                      </a:endParaRPr>
                    </a:p>
                  </a:txBody>
                  <a:tcPr marL="68580" marR="68580" marT="0" marB="0"/>
                </a:tc>
              </a:tr>
              <a:tr h="735834">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Test size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To split the dataset into training and testing in a ratio</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0.2</a:t>
                      </a:r>
                      <a:endParaRPr lang="en-US" sz="1100" dirty="0">
                        <a:latin typeface="Calibri" panose="020F0502020204030204"/>
                        <a:ea typeface="Calibri" panose="020F0502020204030204"/>
                        <a:cs typeface="Times New Roman" panose="02020603050405020304"/>
                      </a:endParaRPr>
                    </a:p>
                  </a:txBody>
                  <a:tcPr marL="68580" marR="68580" marT="0" marB="0"/>
                </a:tc>
              </a:tr>
              <a:tr h="1962223">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Random State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This parameter sets the seed for the random number generator used by the data splitter. By using a fixed seed, the random splitting process becomes deterministic, allowing for result reproducibility.</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42</a:t>
                      </a:r>
                      <a:endParaRPr lang="en-US" sz="1100" dirty="0">
                        <a:latin typeface="Calibri" panose="020F0502020204030204"/>
                        <a:ea typeface="Calibri" panose="020F0502020204030204"/>
                        <a:cs typeface="Times New Roman" panose="02020603050405020304"/>
                      </a:endParaRPr>
                    </a:p>
                  </a:txBody>
                  <a:tcPr marL="68580" marR="68580" marT="0" marB="0"/>
                </a:tc>
              </a:tr>
              <a:tr h="1226389">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Alpha</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The regularization parameter controls the amount of shrinkage applied to the coefficients of the model</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0.01</a:t>
                      </a:r>
                      <a:endParaRPr lang="en-US" sz="1100" dirty="0">
                        <a:latin typeface="Calibri" panose="020F0502020204030204"/>
                        <a:ea typeface="Calibri" panose="020F0502020204030204"/>
                        <a:cs typeface="Times New Roman" panose="02020603050405020304"/>
                      </a:endParaRPr>
                    </a:p>
                  </a:txBody>
                  <a:tcPr marL="68580" marR="68580" marT="0" marB="0"/>
                </a:tc>
              </a:tr>
              <a:tr h="735834">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Grid Search</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The grid search explores various alpha values using 5-fold cross-validation.</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0.001, 0.01, 0.1, 1, 10, 100, 1000</a:t>
                      </a:r>
                      <a:endParaRPr lang="en-US" sz="1100" dirty="0">
                        <a:latin typeface="Calibri" panose="020F0502020204030204"/>
                        <a:ea typeface="Calibri" panose="020F0502020204030204"/>
                        <a:cs typeface="Times New Roman" panose="02020603050405020304"/>
                      </a:endParaRPr>
                    </a:p>
                  </a:txBody>
                  <a:tcPr marL="68580" marR="68580" marT="0" marB="0"/>
                </a:tc>
              </a:tr>
            </a:tbl>
          </a:graphicData>
        </a:graphic>
      </p:graphicFrame>
      <p:pic>
        <p:nvPicPr>
          <p:cNvPr id="5" name="Picture 4"/>
          <p:cNvPicPr/>
          <p:nvPr/>
        </p:nvPicPr>
        <p:blipFill>
          <a:blip r:embed="rId1"/>
          <a:srcRect l="4149" t="30286" r="53700" b="9058"/>
          <a:stretch>
            <a:fillRect/>
          </a:stretch>
        </p:blipFill>
        <p:spPr>
          <a:xfrm>
            <a:off x="5500694" y="1142984"/>
            <a:ext cx="3429024" cy="5214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Lasso Regression</a:t>
            </a:r>
            <a:endParaRPr lang="en-US" dirty="0" smtClean="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Without </a:t>
            </a:r>
            <a:r>
              <a:rPr lang="en-US" dirty="0" err="1" smtClean="0">
                <a:latin typeface="Times New Roman" panose="02020603050405020304" pitchFamily="18" charset="0"/>
                <a:cs typeface="Times New Roman" panose="02020603050405020304" pitchFamily="18" charset="0"/>
              </a:rPr>
              <a:t>Hyperparameter</a:t>
            </a:r>
            <a:endParaRPr lang="en-US" dirty="0" smtClean="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1"/>
          <a:srcRect l="4149" t="26835" r="52151" b="9568"/>
          <a:stretch>
            <a:fillRect/>
          </a:stretch>
        </p:blipFill>
        <p:spPr>
          <a:xfrm>
            <a:off x="857224" y="2428868"/>
            <a:ext cx="7572428" cy="346234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85728"/>
            <a:ext cx="6657964" cy="846158"/>
          </a:xfrm>
        </p:spPr>
        <p:txBody>
          <a:bodyPr/>
          <a:lstStyle/>
          <a:p>
            <a:r>
              <a:rPr lang="en-US" dirty="0" smtClean="0">
                <a:latin typeface="Times New Roman" panose="02020603050405020304" pitchFamily="18" charset="0"/>
                <a:cs typeface="Times New Roman" panose="02020603050405020304" pitchFamily="18" charset="0"/>
              </a:rPr>
              <a:t>Ridge Regression</a:t>
            </a:r>
            <a:r>
              <a:rPr lang="en-US" dirty="0" smtClean="0"/>
              <a:t> </a:t>
            </a:r>
            <a:endParaRPr lang="en-US" dirty="0"/>
          </a:p>
        </p:txBody>
      </p:sp>
      <p:sp>
        <p:nvSpPr>
          <p:cNvPr id="3" name="Content Placeholder 2"/>
          <p:cNvSpPr>
            <a:spLocks noGrp="1"/>
          </p:cNvSpPr>
          <p:nvPr>
            <p:ph idx="1"/>
          </p:nvPr>
        </p:nvSpPr>
        <p:spPr>
          <a:xfrm>
            <a:off x="285720" y="1000108"/>
            <a:ext cx="8572560" cy="5500726"/>
          </a:xfrm>
        </p:spPr>
        <p:txBody>
          <a:bodyPr/>
          <a:lstStyle/>
          <a:p>
            <a:r>
              <a:rPr lang="en-US" dirty="0" smtClean="0">
                <a:latin typeface="Times New Roman" panose="02020603050405020304" pitchFamily="18" charset="0"/>
                <a:cs typeface="Times New Roman" panose="02020603050405020304" pitchFamily="18" charset="0"/>
              </a:rPr>
              <a:t>With Hyper Parameter</a:t>
            </a:r>
            <a:endParaRPr lang="en-US" dirty="0" smtClean="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nvGraphicFramePr>
        <p:xfrm>
          <a:off x="214282" y="1571612"/>
          <a:ext cx="5072097" cy="4831916"/>
        </p:xfrm>
        <a:graphic>
          <a:graphicData uri="http://schemas.openxmlformats.org/drawingml/2006/table">
            <a:tbl>
              <a:tblPr firstRow="1" bandRow="1">
                <a:tableStyleId>{5C22544A-7EE6-4342-B048-85BDC9FD1C3A}</a:tableStyleId>
              </a:tblPr>
              <a:tblGrid>
                <a:gridCol w="1690699"/>
                <a:gridCol w="1690699"/>
                <a:gridCol w="1690699"/>
              </a:tblGrid>
              <a:tr h="280791">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Parameter Name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a:latin typeface="Times New Roman" panose="02020603050405020304"/>
                          <a:ea typeface="Calibri" panose="020F0502020204030204"/>
                          <a:cs typeface="Times New Roman" panose="02020603050405020304"/>
                        </a:rPr>
                        <a:t>Purpose</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Value</a:t>
                      </a:r>
                      <a:endParaRPr lang="en-US" sz="1100" dirty="0">
                        <a:latin typeface="Calibri" panose="020F0502020204030204"/>
                        <a:ea typeface="Calibri" panose="020F0502020204030204"/>
                        <a:cs typeface="Times New Roman" panose="02020603050405020304"/>
                      </a:endParaRPr>
                    </a:p>
                  </a:txBody>
                  <a:tcPr marL="68580" marR="68580" marT="0" marB="0"/>
                </a:tc>
              </a:tr>
              <a:tr h="650161">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Test size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To split the dataset into training and testing in a ratio</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0.2</a:t>
                      </a:r>
                      <a:endParaRPr lang="en-US" sz="1100" dirty="0">
                        <a:latin typeface="Calibri" panose="020F0502020204030204"/>
                        <a:ea typeface="Calibri" panose="020F0502020204030204"/>
                        <a:cs typeface="Times New Roman" panose="02020603050405020304"/>
                      </a:endParaRPr>
                    </a:p>
                  </a:txBody>
                  <a:tcPr marL="68580" marR="68580" marT="0" marB="0"/>
                </a:tc>
              </a:tr>
              <a:tr h="1950482">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Random State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This parameter sets the seed for the random number generator used by the data splitter. By using a fixed seed, the random splitting process becomes deterministic, allowing for result reproducibility.</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42</a:t>
                      </a:r>
                      <a:endParaRPr lang="en-US" sz="1100" dirty="0">
                        <a:latin typeface="Calibri" panose="020F0502020204030204"/>
                        <a:ea typeface="Calibri" panose="020F0502020204030204"/>
                        <a:cs typeface="Times New Roman" panose="02020603050405020304"/>
                      </a:endParaRPr>
                    </a:p>
                  </a:txBody>
                  <a:tcPr marL="68580" marR="68580" marT="0" marB="0"/>
                </a:tc>
              </a:tr>
              <a:tr h="1083601">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Alpha</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The regularization parameter controls the amount of shrinkage applied to the coefficients of the model</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0.01</a:t>
                      </a:r>
                      <a:endParaRPr lang="en-US" sz="1100" dirty="0">
                        <a:latin typeface="Calibri" panose="020F0502020204030204"/>
                        <a:ea typeface="Calibri" panose="020F0502020204030204"/>
                        <a:cs typeface="Times New Roman" panose="02020603050405020304"/>
                      </a:endParaRPr>
                    </a:p>
                  </a:txBody>
                  <a:tcPr marL="68580" marR="68580" marT="0" marB="0"/>
                </a:tc>
              </a:tr>
              <a:tr h="866881">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Grid Search CV</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The grid search explores various alpha values using 5-fold cross-validation.</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0.001, 0.01, 0.1, 1, 10, 100, 1000</a:t>
                      </a:r>
                      <a:endParaRPr lang="en-US" sz="1100" dirty="0">
                        <a:latin typeface="Calibri" panose="020F0502020204030204"/>
                        <a:ea typeface="Calibri" panose="020F0502020204030204"/>
                        <a:cs typeface="Times New Roman" panose="02020603050405020304"/>
                      </a:endParaRPr>
                    </a:p>
                  </a:txBody>
                  <a:tcPr marL="68580" marR="68580" marT="0" marB="0"/>
                </a:tc>
              </a:tr>
            </a:tbl>
          </a:graphicData>
        </a:graphic>
      </p:graphicFrame>
      <p:pic>
        <p:nvPicPr>
          <p:cNvPr id="5" name="Picture 4"/>
          <p:cNvPicPr/>
          <p:nvPr/>
        </p:nvPicPr>
        <p:blipFill>
          <a:blip r:embed="rId1"/>
          <a:srcRect l="3308" t="21499" r="44866" b="12186"/>
          <a:stretch>
            <a:fillRect/>
          </a:stretch>
        </p:blipFill>
        <p:spPr>
          <a:xfrm>
            <a:off x="5286380" y="1500174"/>
            <a:ext cx="3643338" cy="483615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14" y="285728"/>
            <a:ext cx="6972320" cy="917596"/>
          </a:xfrm>
        </p:spPr>
        <p:txBody>
          <a:bodyPr/>
          <a:lstStyle/>
          <a:p>
            <a:r>
              <a:rPr lang="en-US" dirty="0" smtClean="0">
                <a:latin typeface="Times New Roman" panose="02020603050405020304" pitchFamily="18" charset="0"/>
                <a:cs typeface="Times New Roman" panose="02020603050405020304" pitchFamily="18" charset="0"/>
              </a:rPr>
              <a:t>Ridge Regression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85720" y="1142984"/>
            <a:ext cx="8572560" cy="5143536"/>
          </a:xfrm>
        </p:spPr>
        <p:txBody>
          <a:bodyPr/>
          <a:lstStyle/>
          <a:p>
            <a:r>
              <a:rPr lang="en-US" dirty="0" smtClean="0">
                <a:latin typeface="Times New Roman" panose="02020603050405020304" pitchFamily="18" charset="0"/>
                <a:cs typeface="Times New Roman" panose="02020603050405020304" pitchFamily="18" charset="0"/>
              </a:rPr>
              <a:t>Without Hyper parameter</a:t>
            </a:r>
            <a:endParaRPr lang="en-US" dirty="0" smtClean="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1"/>
          <a:srcRect l="4866" t="33702" r="48681" b="11132"/>
          <a:stretch>
            <a:fillRect/>
          </a:stretch>
        </p:blipFill>
        <p:spPr>
          <a:xfrm>
            <a:off x="785786" y="2040890"/>
            <a:ext cx="7572427" cy="410275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anose="02020603050405020304" pitchFamily="18" charset="0"/>
                <a:cs typeface="Times New Roman" panose="02020603050405020304" pitchFamily="18" charset="0"/>
              </a:rPr>
              <a:t>Evaluation Parameters for best models of each type of regression</a:t>
            </a:r>
            <a:endParaRPr lang="en-US"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nvPr>
        </p:nvGraphicFramePr>
        <p:xfrm>
          <a:off x="457200" y="1600200"/>
          <a:ext cx="8229600" cy="4686320"/>
        </p:xfrm>
        <a:graphic>
          <a:graphicData uri="http://schemas.openxmlformats.org/drawingml/2006/table">
            <a:tbl>
              <a:tblPr firstRow="1" bandRow="1">
                <a:tableStyleId>{5C22544A-7EE6-4342-B048-85BDC9FD1C3A}</a:tableStyleId>
              </a:tblPr>
              <a:tblGrid>
                <a:gridCol w="1371600"/>
                <a:gridCol w="1371600"/>
                <a:gridCol w="1371600"/>
                <a:gridCol w="1371600"/>
                <a:gridCol w="1371600"/>
                <a:gridCol w="1371600"/>
              </a:tblGrid>
              <a:tr h="937264">
                <a:tc>
                  <a:txBody>
                    <a:bodyPr/>
                    <a:lstStyle/>
                    <a:p>
                      <a:pPr algn="ctr">
                        <a:lnSpc>
                          <a:spcPct val="150000"/>
                        </a:lnSpc>
                        <a:spcAft>
                          <a:spcPts val="800"/>
                        </a:spcAft>
                      </a:pPr>
                      <a:r>
                        <a:rPr lang="en-IN" sz="1200" b="1" dirty="0">
                          <a:latin typeface="Times New Roman" panose="02020603050405020304"/>
                          <a:ea typeface="Times New Roman" panose="02020603050405020304"/>
                          <a:cs typeface="Times New Roman" panose="02020603050405020304"/>
                        </a:rPr>
                        <a:t>Model</a:t>
                      </a:r>
                      <a:endParaRPr lang="en-US" sz="1100" dirty="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b="1">
                          <a:latin typeface="Times New Roman" panose="02020603050405020304"/>
                          <a:ea typeface="Times New Roman" panose="02020603050405020304"/>
                          <a:cs typeface="Times New Roman" panose="02020603050405020304"/>
                        </a:rPr>
                        <a:t>MSE </a:t>
                      </a:r>
                      <a:endParaRPr lang="en-US" sz="110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b="1">
                          <a:latin typeface="Times New Roman" panose="02020603050405020304"/>
                          <a:ea typeface="Times New Roman" panose="02020603050405020304"/>
                          <a:cs typeface="Times New Roman" panose="02020603050405020304"/>
                        </a:rPr>
                        <a:t>Accuracy</a:t>
                      </a:r>
                      <a:endParaRPr lang="en-US" sz="110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b="1">
                          <a:latin typeface="Times New Roman" panose="02020603050405020304"/>
                          <a:ea typeface="Times New Roman" panose="02020603050405020304"/>
                          <a:cs typeface="Times New Roman" panose="02020603050405020304"/>
                        </a:rPr>
                        <a:t>Precision</a:t>
                      </a:r>
                      <a:endParaRPr lang="en-US" sz="110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b="1" dirty="0">
                          <a:latin typeface="Times New Roman" panose="02020603050405020304"/>
                          <a:ea typeface="Times New Roman" panose="02020603050405020304"/>
                          <a:cs typeface="Times New Roman" panose="02020603050405020304"/>
                        </a:rPr>
                        <a:t>F1</a:t>
                      </a:r>
                      <a:endParaRPr lang="en-US" sz="1100" dirty="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b="1" dirty="0">
                          <a:latin typeface="Times New Roman" panose="02020603050405020304"/>
                          <a:ea typeface="Times New Roman" panose="02020603050405020304"/>
                          <a:cs typeface="Times New Roman" panose="02020603050405020304"/>
                        </a:rPr>
                        <a:t>Recall</a:t>
                      </a:r>
                      <a:endParaRPr lang="en-US" sz="1100" dirty="0">
                        <a:latin typeface="Calibri" panose="020F0502020204030204"/>
                        <a:ea typeface="Calibri" panose="020F0502020204030204"/>
                        <a:cs typeface="Times New Roman" panose="02020603050405020304"/>
                      </a:endParaRPr>
                    </a:p>
                  </a:txBody>
                  <a:tcPr marL="66675" marR="66675" marT="0" marB="0"/>
                </a:tc>
              </a:tr>
              <a:tr h="937264">
                <a:tc>
                  <a:txBody>
                    <a:bodyPr/>
                    <a:lstStyle/>
                    <a:p>
                      <a:pPr algn="ctr">
                        <a:lnSpc>
                          <a:spcPct val="150000"/>
                        </a:lnSpc>
                        <a:spcAft>
                          <a:spcPts val="800"/>
                        </a:spcAft>
                      </a:pPr>
                      <a:r>
                        <a:rPr lang="en-IN" sz="1200" b="1" dirty="0">
                          <a:latin typeface="Times New Roman" panose="02020603050405020304"/>
                          <a:ea typeface="Times New Roman" panose="02020603050405020304"/>
                          <a:cs typeface="Times New Roman" panose="02020603050405020304"/>
                        </a:rPr>
                        <a:t>Linear </a:t>
                      </a:r>
                      <a:endParaRPr lang="en-US" sz="1100" dirty="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a:solidFill>
                            <a:srgbClr val="212121"/>
                          </a:solidFill>
                          <a:latin typeface="Times New Roman" panose="02020603050405020304"/>
                          <a:ea typeface="Times New Roman" panose="02020603050405020304"/>
                          <a:cs typeface="Times New Roman" panose="02020603050405020304"/>
                        </a:rPr>
                        <a:t>0.1199</a:t>
                      </a:r>
                      <a:endParaRPr lang="en-US" sz="110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a:solidFill>
                            <a:srgbClr val="212121"/>
                          </a:solidFill>
                          <a:latin typeface="Times New Roman" panose="02020603050405020304"/>
                          <a:ea typeface="Times New Roman" panose="02020603050405020304"/>
                          <a:cs typeface="Times New Roman" panose="02020603050405020304"/>
                        </a:rPr>
                        <a:t>0.85</a:t>
                      </a:r>
                      <a:endParaRPr lang="en-US" sz="110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a:solidFill>
                            <a:srgbClr val="212121"/>
                          </a:solidFill>
                          <a:latin typeface="Times New Roman" panose="02020603050405020304"/>
                          <a:ea typeface="Times New Roman" panose="02020603050405020304"/>
                          <a:cs typeface="Times New Roman" panose="02020603050405020304"/>
                        </a:rPr>
                        <a:t>0.88</a:t>
                      </a:r>
                      <a:endParaRPr lang="en-US" sz="110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a:solidFill>
                            <a:srgbClr val="212121"/>
                          </a:solidFill>
                          <a:latin typeface="Times New Roman" panose="02020603050405020304"/>
                          <a:ea typeface="Times New Roman" panose="02020603050405020304"/>
                          <a:cs typeface="Times New Roman" panose="02020603050405020304"/>
                        </a:rPr>
                        <a:t>0.84</a:t>
                      </a:r>
                      <a:endParaRPr lang="en-US" sz="110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dirty="0">
                          <a:latin typeface="Times New Roman" panose="02020603050405020304"/>
                          <a:ea typeface="Times New Roman" panose="02020603050405020304"/>
                          <a:cs typeface="Times New Roman" panose="02020603050405020304"/>
                        </a:rPr>
                        <a:t>0.85</a:t>
                      </a:r>
                      <a:endParaRPr lang="en-US" sz="1100" dirty="0">
                        <a:latin typeface="Calibri" panose="020F0502020204030204"/>
                        <a:ea typeface="Calibri" panose="020F0502020204030204"/>
                        <a:cs typeface="Times New Roman" panose="02020603050405020304"/>
                      </a:endParaRPr>
                    </a:p>
                  </a:txBody>
                  <a:tcPr marL="66675" marR="66675" marT="0" marB="0"/>
                </a:tc>
              </a:tr>
              <a:tr h="937264">
                <a:tc>
                  <a:txBody>
                    <a:bodyPr/>
                    <a:lstStyle/>
                    <a:p>
                      <a:pPr algn="ctr">
                        <a:lnSpc>
                          <a:spcPct val="150000"/>
                        </a:lnSpc>
                        <a:spcAft>
                          <a:spcPts val="800"/>
                        </a:spcAft>
                      </a:pPr>
                      <a:r>
                        <a:rPr lang="en-IN" sz="1200" b="1" dirty="0">
                          <a:latin typeface="Times New Roman" panose="02020603050405020304"/>
                          <a:ea typeface="Times New Roman" panose="02020603050405020304"/>
                          <a:cs typeface="Times New Roman" panose="02020603050405020304"/>
                        </a:rPr>
                        <a:t>Logistic</a:t>
                      </a:r>
                      <a:endParaRPr lang="en-US" sz="1100" dirty="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a:latin typeface="Times New Roman" panose="02020603050405020304"/>
                          <a:ea typeface="Times New Roman" panose="02020603050405020304"/>
                          <a:cs typeface="Times New Roman" panose="02020603050405020304"/>
                        </a:rPr>
                        <a:t>-</a:t>
                      </a:r>
                      <a:endParaRPr lang="en-US" sz="110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a:solidFill>
                            <a:srgbClr val="212121"/>
                          </a:solidFill>
                          <a:latin typeface="Times New Roman" panose="02020603050405020304"/>
                          <a:ea typeface="Times New Roman" panose="02020603050405020304"/>
                          <a:cs typeface="Times New Roman" panose="02020603050405020304"/>
                        </a:rPr>
                        <a:t>0.853</a:t>
                      </a:r>
                      <a:endParaRPr lang="en-US" sz="110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a:solidFill>
                            <a:srgbClr val="212121"/>
                          </a:solidFill>
                          <a:latin typeface="Times New Roman" panose="02020603050405020304"/>
                          <a:ea typeface="Times New Roman" panose="02020603050405020304"/>
                          <a:cs typeface="Times New Roman" panose="02020603050405020304"/>
                        </a:rPr>
                        <a:t>0.88</a:t>
                      </a:r>
                      <a:endParaRPr lang="en-US" sz="110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a:solidFill>
                            <a:srgbClr val="212121"/>
                          </a:solidFill>
                          <a:latin typeface="Times New Roman" panose="02020603050405020304"/>
                          <a:ea typeface="Times New Roman" panose="02020603050405020304"/>
                          <a:cs typeface="Times New Roman" panose="02020603050405020304"/>
                        </a:rPr>
                        <a:t>0.84</a:t>
                      </a:r>
                      <a:endParaRPr lang="en-US" sz="110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dirty="0">
                          <a:latin typeface="Times New Roman" panose="02020603050405020304"/>
                          <a:ea typeface="Times New Roman" panose="02020603050405020304"/>
                          <a:cs typeface="Times New Roman" panose="02020603050405020304"/>
                        </a:rPr>
                        <a:t>0.85</a:t>
                      </a:r>
                      <a:endParaRPr lang="en-US" sz="1100" dirty="0">
                        <a:latin typeface="Calibri" panose="020F0502020204030204"/>
                        <a:ea typeface="Calibri" panose="020F0502020204030204"/>
                        <a:cs typeface="Times New Roman" panose="02020603050405020304"/>
                      </a:endParaRPr>
                    </a:p>
                  </a:txBody>
                  <a:tcPr marL="66675" marR="66675" marT="0" marB="0"/>
                </a:tc>
              </a:tr>
              <a:tr h="937264">
                <a:tc>
                  <a:txBody>
                    <a:bodyPr/>
                    <a:lstStyle/>
                    <a:p>
                      <a:pPr algn="ctr">
                        <a:lnSpc>
                          <a:spcPct val="150000"/>
                        </a:lnSpc>
                        <a:spcAft>
                          <a:spcPts val="800"/>
                        </a:spcAft>
                      </a:pPr>
                      <a:r>
                        <a:rPr lang="en-IN" sz="1200" b="1" dirty="0">
                          <a:latin typeface="Times New Roman" panose="02020603050405020304"/>
                          <a:ea typeface="Times New Roman" panose="02020603050405020304"/>
                          <a:cs typeface="Times New Roman" panose="02020603050405020304"/>
                        </a:rPr>
                        <a:t>Ridge</a:t>
                      </a:r>
                      <a:endParaRPr lang="en-US" sz="1100" dirty="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a:solidFill>
                            <a:srgbClr val="212121"/>
                          </a:solidFill>
                          <a:latin typeface="Times New Roman" panose="02020603050405020304"/>
                          <a:ea typeface="Times New Roman" panose="02020603050405020304"/>
                          <a:cs typeface="Times New Roman" panose="02020603050405020304"/>
                        </a:rPr>
                        <a:t>0.600</a:t>
                      </a:r>
                      <a:endParaRPr lang="en-US" sz="110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a:solidFill>
                            <a:srgbClr val="212121"/>
                          </a:solidFill>
                          <a:latin typeface="Times New Roman" panose="02020603050405020304"/>
                          <a:ea typeface="Times New Roman" panose="02020603050405020304"/>
                          <a:cs typeface="Times New Roman" panose="02020603050405020304"/>
                        </a:rPr>
                        <a:t>0.34</a:t>
                      </a:r>
                      <a:endParaRPr lang="en-US" sz="110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a:solidFill>
                            <a:srgbClr val="212121"/>
                          </a:solidFill>
                          <a:latin typeface="Times New Roman" panose="02020603050405020304"/>
                          <a:ea typeface="Times New Roman" panose="02020603050405020304"/>
                          <a:cs typeface="Times New Roman" panose="02020603050405020304"/>
                        </a:rPr>
                        <a:t>0.73</a:t>
                      </a:r>
                      <a:endParaRPr lang="en-US" sz="110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a:solidFill>
                            <a:srgbClr val="212121"/>
                          </a:solidFill>
                          <a:latin typeface="Times New Roman" panose="02020603050405020304"/>
                          <a:ea typeface="Times New Roman" panose="02020603050405020304"/>
                          <a:cs typeface="Times New Roman" panose="02020603050405020304"/>
                        </a:rPr>
                        <a:t>0.67</a:t>
                      </a:r>
                      <a:endParaRPr lang="en-US" sz="110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dirty="0">
                          <a:solidFill>
                            <a:srgbClr val="212121"/>
                          </a:solidFill>
                          <a:latin typeface="Times New Roman" panose="02020603050405020304"/>
                          <a:ea typeface="Times New Roman" panose="02020603050405020304"/>
                          <a:cs typeface="Times New Roman" panose="02020603050405020304"/>
                        </a:rPr>
                        <a:t> 0.71</a:t>
                      </a:r>
                      <a:endParaRPr lang="en-US" sz="1100" dirty="0">
                        <a:latin typeface="Calibri" panose="020F0502020204030204"/>
                        <a:ea typeface="Calibri" panose="020F0502020204030204"/>
                        <a:cs typeface="Times New Roman" panose="02020603050405020304"/>
                      </a:endParaRPr>
                    </a:p>
                  </a:txBody>
                  <a:tcPr marL="66675" marR="66675" marT="0" marB="0"/>
                </a:tc>
              </a:tr>
              <a:tr h="937264">
                <a:tc>
                  <a:txBody>
                    <a:bodyPr/>
                    <a:lstStyle/>
                    <a:p>
                      <a:pPr algn="ctr">
                        <a:lnSpc>
                          <a:spcPct val="150000"/>
                        </a:lnSpc>
                        <a:spcAft>
                          <a:spcPts val="800"/>
                        </a:spcAft>
                      </a:pPr>
                      <a:r>
                        <a:rPr lang="en-IN" sz="1200" b="1" dirty="0">
                          <a:latin typeface="Times New Roman" panose="02020603050405020304"/>
                          <a:ea typeface="Times New Roman" panose="02020603050405020304"/>
                          <a:cs typeface="Times New Roman" panose="02020603050405020304"/>
                        </a:rPr>
                        <a:t>Lasso</a:t>
                      </a:r>
                      <a:endParaRPr lang="en-US" sz="1100" dirty="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a:solidFill>
                            <a:srgbClr val="212121"/>
                          </a:solidFill>
                          <a:latin typeface="Times New Roman" panose="02020603050405020304"/>
                          <a:ea typeface="Times New Roman" panose="02020603050405020304"/>
                          <a:cs typeface="Times New Roman" panose="02020603050405020304"/>
                        </a:rPr>
                        <a:t>0.1200</a:t>
                      </a:r>
                      <a:endParaRPr lang="en-US" sz="110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a:solidFill>
                            <a:srgbClr val="212121"/>
                          </a:solidFill>
                          <a:latin typeface="Times New Roman" panose="02020603050405020304"/>
                          <a:ea typeface="Times New Roman" panose="02020603050405020304"/>
                          <a:cs typeface="Times New Roman" panose="02020603050405020304"/>
                        </a:rPr>
                        <a:t>0.85</a:t>
                      </a:r>
                      <a:endParaRPr lang="en-US" sz="110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a:solidFill>
                            <a:srgbClr val="212121"/>
                          </a:solidFill>
                          <a:latin typeface="Times New Roman" panose="02020603050405020304"/>
                          <a:ea typeface="Times New Roman" panose="02020603050405020304"/>
                          <a:cs typeface="Times New Roman" panose="02020603050405020304"/>
                        </a:rPr>
                        <a:t>0.88</a:t>
                      </a:r>
                      <a:endParaRPr lang="en-US" sz="110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a:solidFill>
                            <a:srgbClr val="212121"/>
                          </a:solidFill>
                          <a:latin typeface="Times New Roman" panose="02020603050405020304"/>
                          <a:ea typeface="Times New Roman" panose="02020603050405020304"/>
                          <a:cs typeface="Times New Roman" panose="02020603050405020304"/>
                        </a:rPr>
                        <a:t>0.84</a:t>
                      </a:r>
                      <a:endParaRPr lang="en-US" sz="1100">
                        <a:latin typeface="Calibri" panose="020F0502020204030204"/>
                        <a:ea typeface="Calibri" panose="020F0502020204030204"/>
                        <a:cs typeface="Times New Roman" panose="02020603050405020304"/>
                      </a:endParaRPr>
                    </a:p>
                  </a:txBody>
                  <a:tcPr marL="66675" marR="66675" marT="0" marB="0"/>
                </a:tc>
                <a:tc>
                  <a:txBody>
                    <a:bodyPr/>
                    <a:lstStyle/>
                    <a:p>
                      <a:pPr algn="ctr">
                        <a:lnSpc>
                          <a:spcPct val="150000"/>
                        </a:lnSpc>
                        <a:spcAft>
                          <a:spcPts val="800"/>
                        </a:spcAft>
                      </a:pPr>
                      <a:r>
                        <a:rPr lang="en-IN" sz="1200" dirty="0">
                          <a:solidFill>
                            <a:srgbClr val="212121"/>
                          </a:solidFill>
                          <a:latin typeface="Times New Roman" panose="02020603050405020304"/>
                          <a:ea typeface="Times New Roman" panose="02020603050405020304"/>
                          <a:cs typeface="Times New Roman" panose="02020603050405020304"/>
                        </a:rPr>
                        <a:t>0.85</a:t>
                      </a:r>
                      <a:endParaRPr lang="en-US" sz="1100" dirty="0">
                        <a:latin typeface="Calibri" panose="020F0502020204030204"/>
                        <a:ea typeface="Calibri" panose="020F0502020204030204"/>
                        <a:cs typeface="Times New Roman" panose="02020603050405020304"/>
                      </a:endParaRPr>
                    </a:p>
                  </a:txBody>
                  <a:tcPr marL="66675" marR="66675" marT="0" marB="0"/>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14290"/>
            <a:ext cx="8229600" cy="917596"/>
          </a:xfrm>
        </p:spPr>
        <p:txBody>
          <a:bodyPr/>
          <a:lstStyle/>
          <a:p>
            <a:r>
              <a:rPr lang="en-US" dirty="0" smtClean="0">
                <a:latin typeface="Times New Roman" panose="02020603050405020304" pitchFamily="18" charset="0"/>
                <a:cs typeface="Times New Roman" panose="02020603050405020304" pitchFamily="18" charset="0"/>
              </a:rPr>
              <a:t>K-Means With KNN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42984"/>
            <a:ext cx="8229600" cy="5214974"/>
          </a:xfrm>
        </p:spPr>
        <p:txBody>
          <a:bodyPr>
            <a:normAutofit/>
          </a:bodyPr>
          <a:lstStyle/>
          <a:p>
            <a:r>
              <a:rPr lang="en-US" sz="1800" dirty="0" smtClean="0">
                <a:latin typeface="Times New Roman" panose="02020603050405020304" pitchFamily="18" charset="0"/>
                <a:cs typeface="Times New Roman" panose="02020603050405020304" pitchFamily="18" charset="0"/>
              </a:rPr>
              <a:t>K-Means With KNN With Hyper parameter </a:t>
            </a:r>
            <a:endParaRPr lang="en-US" sz="1800" dirty="0" smtClean="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nvGraphicFramePr>
        <p:xfrm>
          <a:off x="500031" y="1571612"/>
          <a:ext cx="4357722" cy="4755660"/>
        </p:xfrm>
        <a:graphic>
          <a:graphicData uri="http://schemas.openxmlformats.org/drawingml/2006/table">
            <a:tbl>
              <a:tblPr firstRow="1" bandRow="1">
                <a:tableStyleId>{5C22544A-7EE6-4342-B048-85BDC9FD1C3A}</a:tableStyleId>
              </a:tblPr>
              <a:tblGrid>
                <a:gridCol w="1452574"/>
                <a:gridCol w="1452574"/>
                <a:gridCol w="1452574"/>
              </a:tblGrid>
              <a:tr h="319874">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Parameter Name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a:latin typeface="Times New Roman" panose="02020603050405020304"/>
                          <a:ea typeface="Calibri" panose="020F0502020204030204"/>
                          <a:cs typeface="Times New Roman" panose="02020603050405020304"/>
                        </a:rPr>
                        <a:t>Purpose</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Value</a:t>
                      </a:r>
                      <a:endParaRPr lang="en-US" sz="1100" dirty="0">
                        <a:latin typeface="Calibri" panose="020F0502020204030204"/>
                        <a:ea typeface="Calibri" panose="020F0502020204030204"/>
                        <a:cs typeface="Times New Roman" panose="02020603050405020304"/>
                      </a:endParaRPr>
                    </a:p>
                  </a:txBody>
                  <a:tcPr marL="68580" marR="68580" marT="0" marB="0"/>
                </a:tc>
              </a:tr>
              <a:tr h="650170">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Test size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To split the dataset into training and testing in a ratio</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0.2</a:t>
                      </a:r>
                      <a:endParaRPr lang="en-US" sz="1100" dirty="0">
                        <a:latin typeface="Calibri" panose="020F0502020204030204"/>
                        <a:ea typeface="Calibri" panose="020F0502020204030204"/>
                        <a:cs typeface="Times New Roman" panose="02020603050405020304"/>
                      </a:endParaRPr>
                    </a:p>
                  </a:txBody>
                  <a:tcPr marL="68580" marR="68580" marT="0" marB="0"/>
                </a:tc>
              </a:tr>
              <a:tr h="1816038">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Random State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This parameter sets the seed for the random number generator used by the data splitter. By using a fixed seed, the random splitting process becomes deterministic, allowing for result reproducibility.</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42</a:t>
                      </a:r>
                      <a:endParaRPr lang="en-US" sz="1100" dirty="0">
                        <a:latin typeface="Calibri" panose="020F0502020204030204"/>
                        <a:ea typeface="Calibri" panose="020F0502020204030204"/>
                        <a:cs typeface="Times New Roman" panose="02020603050405020304"/>
                      </a:endParaRPr>
                    </a:p>
                  </a:txBody>
                  <a:tcPr marL="68580" marR="68580" marT="0" marB="0"/>
                </a:tc>
              </a:tr>
              <a:tr h="485022">
                <a:tc>
                  <a:txBody>
                    <a:bodyPr/>
                    <a:lstStyle/>
                    <a:p>
                      <a:pPr algn="just">
                        <a:lnSpc>
                          <a:spcPct val="115000"/>
                        </a:lnSpc>
                        <a:spcAft>
                          <a:spcPts val="0"/>
                        </a:spcAft>
                        <a:tabLst>
                          <a:tab pos="1231265" algn="r"/>
                        </a:tabLst>
                      </a:pPr>
                      <a:r>
                        <a:rPr lang="en-IN" sz="1200" dirty="0">
                          <a:latin typeface="Times New Roman" panose="02020603050405020304"/>
                          <a:ea typeface="Calibri" panose="020F0502020204030204"/>
                          <a:cs typeface="Times New Roman" panose="02020603050405020304"/>
                        </a:rPr>
                        <a:t>No. of Clusters	</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Number of the centroid which will be formed</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2</a:t>
                      </a:r>
                      <a:endParaRPr lang="en-US" sz="1100" dirty="0">
                        <a:latin typeface="Calibri" panose="020F0502020204030204"/>
                        <a:ea typeface="Calibri" panose="020F0502020204030204"/>
                        <a:cs typeface="Times New Roman" panose="02020603050405020304"/>
                      </a:endParaRPr>
                    </a:p>
                  </a:txBody>
                  <a:tcPr marL="68580" marR="68580" marT="0" marB="0"/>
                </a:tc>
              </a:tr>
              <a:tr h="815318">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Grid Search CV</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The grid search explores various alpha values using 5-fold cross-validation.</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err="1">
                          <a:latin typeface="Times New Roman" panose="02020603050405020304"/>
                          <a:ea typeface="Calibri" panose="020F0502020204030204"/>
                          <a:cs typeface="Times New Roman" panose="02020603050405020304"/>
                        </a:rPr>
                        <a:t>n_neighbors</a:t>
                      </a:r>
                      <a:r>
                        <a:rPr lang="en-IN" sz="1200" dirty="0">
                          <a:latin typeface="Times New Roman" panose="02020603050405020304"/>
                          <a:ea typeface="Calibri" panose="020F0502020204030204"/>
                          <a:cs typeface="Times New Roman" panose="02020603050405020304"/>
                        </a:rPr>
                        <a:t>: 5, 5, 7, 9</a:t>
                      </a:r>
                      <a:endParaRPr lang="en-US" sz="1100" dirty="0">
                        <a:latin typeface="Calibri" panose="020F0502020204030204"/>
                        <a:ea typeface="Calibri" panose="020F0502020204030204"/>
                        <a:cs typeface="Times New Roman" panose="02020603050405020304"/>
                      </a:endParaRPr>
                    </a:p>
                  </a:txBody>
                  <a:tcPr marL="68580" marR="68580" marT="0" marB="0"/>
                </a:tc>
              </a:tr>
            </a:tbl>
          </a:graphicData>
        </a:graphic>
      </p:graphicFrame>
      <p:pic>
        <p:nvPicPr>
          <p:cNvPr id="5" name="Picture 4"/>
          <p:cNvPicPr/>
          <p:nvPr/>
        </p:nvPicPr>
        <p:blipFill>
          <a:blip r:embed="rId1"/>
          <a:srcRect l="6167" t="51412"/>
          <a:stretch>
            <a:fillRect/>
          </a:stretch>
        </p:blipFill>
        <p:spPr>
          <a:xfrm>
            <a:off x="5357818" y="1142984"/>
            <a:ext cx="2860040" cy="218440"/>
          </a:xfrm>
          <a:prstGeom prst="rect">
            <a:avLst/>
          </a:prstGeom>
          <a:noFill/>
          <a:ln>
            <a:noFill/>
          </a:ln>
        </p:spPr>
      </p:pic>
      <p:pic>
        <p:nvPicPr>
          <p:cNvPr id="6" name="Picture 5"/>
          <p:cNvPicPr/>
          <p:nvPr/>
        </p:nvPicPr>
        <p:blipFill>
          <a:blip r:embed="rId2"/>
          <a:srcRect l="6097" t="32901" r="57116" b="14531"/>
          <a:stretch>
            <a:fillRect/>
          </a:stretch>
        </p:blipFill>
        <p:spPr>
          <a:xfrm>
            <a:off x="5072066" y="1571612"/>
            <a:ext cx="3215640" cy="2453005"/>
          </a:xfrm>
          <a:prstGeom prst="rect">
            <a:avLst/>
          </a:prstGeom>
          <a:noFill/>
          <a:ln>
            <a:noFill/>
          </a:ln>
        </p:spPr>
      </p:pic>
      <p:pic>
        <p:nvPicPr>
          <p:cNvPr id="7" name="Picture 6"/>
          <p:cNvPicPr/>
          <p:nvPr/>
        </p:nvPicPr>
        <p:blipFill>
          <a:blip r:embed="rId3"/>
          <a:srcRect l="5937" t="29606" r="42830" b="7223"/>
          <a:stretch>
            <a:fillRect/>
          </a:stretch>
        </p:blipFill>
        <p:spPr>
          <a:xfrm>
            <a:off x="5143504" y="4000504"/>
            <a:ext cx="3522345" cy="24485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anose="02020603050405020304" pitchFamily="18" charset="0"/>
                <a:cs typeface="Times New Roman" panose="02020603050405020304" pitchFamily="18" charset="0"/>
              </a:rPr>
              <a:t>K-Means With KNN without Hyper parameter</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1"/>
          <a:srcRect l="6061" t="39905" r="55497" b="9143"/>
          <a:stretch>
            <a:fillRect/>
          </a:stretch>
        </p:blipFill>
        <p:spPr>
          <a:xfrm>
            <a:off x="324141" y="1484937"/>
            <a:ext cx="4000528" cy="3816820"/>
          </a:xfrm>
          <a:prstGeom prst="rect">
            <a:avLst/>
          </a:prstGeom>
          <a:noFill/>
          <a:ln>
            <a:noFill/>
          </a:ln>
        </p:spPr>
      </p:pic>
      <p:pic>
        <p:nvPicPr>
          <p:cNvPr id="5" name="Picture 4"/>
          <p:cNvPicPr/>
          <p:nvPr/>
        </p:nvPicPr>
        <p:blipFill>
          <a:blip r:embed="rId2"/>
          <a:srcRect l="7169" t="27481" r="42706" b="8498"/>
          <a:stretch>
            <a:fillRect/>
          </a:stretch>
        </p:blipFill>
        <p:spPr>
          <a:xfrm>
            <a:off x="4857752" y="1484620"/>
            <a:ext cx="4000528" cy="37147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14290"/>
            <a:ext cx="8229600" cy="642942"/>
          </a:xfrm>
        </p:spPr>
        <p:txBody>
          <a:bodyPr>
            <a:normAutofit/>
          </a:bodyPr>
          <a:lstStyle/>
          <a:p>
            <a:r>
              <a:rPr lang="en-US" dirty="0" smtClean="0">
                <a:latin typeface="Times New Roman" panose="02020603050405020304" pitchFamily="18" charset="0"/>
                <a:cs typeface="Times New Roman" panose="02020603050405020304" pitchFamily="18" charset="0"/>
              </a:rPr>
              <a:t>K-Means with SVM</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857232"/>
            <a:ext cx="8229600" cy="5268931"/>
          </a:xfrm>
        </p:spPr>
        <p:txBody>
          <a:bodyPr/>
          <a:lstStyle/>
          <a:p>
            <a:r>
              <a:rPr lang="en-IN" sz="1600" b="1" dirty="0">
                <a:latin typeface="Times New Roman" panose="02020603050405020304" pitchFamily="18" charset="0"/>
                <a:cs typeface="Times New Roman" panose="02020603050405020304" pitchFamily="18" charset="0"/>
              </a:rPr>
              <a:t>K-Means with SVM </a:t>
            </a:r>
            <a:r>
              <a:rPr lang="en-IN" sz="1600" b="1" dirty="0" smtClean="0">
                <a:latin typeface="Times New Roman" panose="02020603050405020304" pitchFamily="18" charset="0"/>
                <a:cs typeface="Times New Roman" panose="02020603050405020304" pitchFamily="18" charset="0"/>
              </a:rPr>
              <a:t>with </a:t>
            </a:r>
            <a:r>
              <a:rPr lang="en-IN" sz="1600" b="1" dirty="0" err="1">
                <a:latin typeface="Times New Roman" panose="02020603050405020304" pitchFamily="18" charset="0"/>
                <a:cs typeface="Times New Roman" panose="02020603050405020304" pitchFamily="18" charset="0"/>
              </a:rPr>
              <a:t>Hyperparameter</a:t>
            </a:r>
            <a:endParaRPr lang="en-US" sz="16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nvGraphicFramePr>
        <p:xfrm>
          <a:off x="500034" y="1214422"/>
          <a:ext cx="7786743" cy="2878013"/>
        </p:xfrm>
        <a:graphic>
          <a:graphicData uri="http://schemas.openxmlformats.org/drawingml/2006/table">
            <a:tbl>
              <a:tblPr firstRow="1" bandRow="1">
                <a:tableStyleId>{5C22544A-7EE6-4342-B048-85BDC9FD1C3A}</a:tableStyleId>
              </a:tblPr>
              <a:tblGrid>
                <a:gridCol w="2595581"/>
                <a:gridCol w="2595581"/>
                <a:gridCol w="2595581"/>
              </a:tblGrid>
              <a:tr h="192363">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Parameter Name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a:latin typeface="Times New Roman" panose="02020603050405020304"/>
                          <a:ea typeface="Calibri" panose="020F0502020204030204"/>
                          <a:cs typeface="Times New Roman" panose="02020603050405020304"/>
                        </a:rPr>
                        <a:t>Purpose</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Value</a:t>
                      </a:r>
                      <a:endParaRPr lang="en-US" sz="1100" dirty="0">
                        <a:latin typeface="Calibri" panose="020F0502020204030204"/>
                        <a:ea typeface="Calibri" panose="020F0502020204030204"/>
                        <a:cs typeface="Times New Roman" panose="02020603050405020304"/>
                      </a:endParaRPr>
                    </a:p>
                  </a:txBody>
                  <a:tcPr marL="68580" marR="68580" marT="0" marB="0"/>
                </a:tc>
              </a:tr>
              <a:tr h="383241">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Test size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To split the dataset into training and testing in a ratio</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0.2</a:t>
                      </a:r>
                      <a:endParaRPr lang="en-US" sz="1100" dirty="0">
                        <a:latin typeface="Calibri" panose="020F0502020204030204"/>
                        <a:ea typeface="Calibri" panose="020F0502020204030204"/>
                        <a:cs typeface="Times New Roman" panose="02020603050405020304"/>
                      </a:endParaRPr>
                    </a:p>
                  </a:txBody>
                  <a:tcPr marL="68580" marR="68580" marT="0" marB="0"/>
                </a:tc>
              </a:tr>
              <a:tr h="1174694">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Random State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This parameter sets the seed for the random number generator used by the data splitter. By using a fixed seed, the random splitting process becomes deterministic, allowing for result reproducibility.</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42</a:t>
                      </a:r>
                      <a:endParaRPr lang="en-US" sz="1100" dirty="0">
                        <a:latin typeface="Calibri" panose="020F0502020204030204"/>
                        <a:ea typeface="Calibri" panose="020F0502020204030204"/>
                        <a:cs typeface="Times New Roman" panose="02020603050405020304"/>
                      </a:endParaRPr>
                    </a:p>
                  </a:txBody>
                  <a:tcPr marL="68580" marR="68580" marT="0" marB="0"/>
                </a:tc>
              </a:tr>
              <a:tr h="581104">
                <a:tc>
                  <a:txBody>
                    <a:bodyPr/>
                    <a:lstStyle/>
                    <a:p>
                      <a:pPr algn="just">
                        <a:lnSpc>
                          <a:spcPct val="115000"/>
                        </a:lnSpc>
                        <a:spcAft>
                          <a:spcPts val="0"/>
                        </a:spcAft>
                        <a:tabLst>
                          <a:tab pos="742950" algn="l"/>
                        </a:tabLst>
                      </a:pPr>
                      <a:r>
                        <a:rPr lang="en-IN" sz="1200" dirty="0">
                          <a:latin typeface="Times New Roman" panose="02020603050405020304"/>
                          <a:ea typeface="Calibri" panose="020F0502020204030204"/>
                          <a:cs typeface="Times New Roman" panose="02020603050405020304"/>
                        </a:rPr>
                        <a:t>Kernel 	</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kernel is a function that computes the dot product of two data points in a transformed feature space.</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Linear</a:t>
                      </a:r>
                      <a:endParaRPr lang="en-US" sz="1100" dirty="0">
                        <a:latin typeface="Calibri" panose="020F0502020204030204"/>
                        <a:ea typeface="Calibri" panose="020F0502020204030204"/>
                        <a:cs typeface="Times New Roman" panose="02020603050405020304"/>
                      </a:endParaRPr>
                    </a:p>
                  </a:txBody>
                  <a:tcPr marL="68580" marR="68580" marT="0" marB="0"/>
                </a:tc>
              </a:tr>
              <a:tr h="383241">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Grid Search CV</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The grid search explores various alpha values using 5-fold cross-validation.</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0.1, 1, 10</a:t>
                      </a:r>
                      <a:endParaRPr lang="en-US" sz="1100" dirty="0">
                        <a:latin typeface="Calibri" panose="020F0502020204030204"/>
                        <a:ea typeface="Calibri" panose="020F0502020204030204"/>
                        <a:cs typeface="Times New Roman" panose="02020603050405020304"/>
                      </a:endParaRPr>
                    </a:p>
                  </a:txBody>
                  <a:tcPr marL="68580" marR="68580" marT="0" marB="0"/>
                </a:tc>
              </a:tr>
            </a:tbl>
          </a:graphicData>
        </a:graphic>
      </p:graphicFrame>
      <p:pic>
        <p:nvPicPr>
          <p:cNvPr id="6" name="Picture 5"/>
          <p:cNvPicPr/>
          <p:nvPr/>
        </p:nvPicPr>
        <p:blipFill>
          <a:blip r:embed="rId1"/>
          <a:srcRect l="2527" t="29852" b="47317"/>
          <a:stretch>
            <a:fillRect/>
          </a:stretch>
        </p:blipFill>
        <p:spPr>
          <a:xfrm>
            <a:off x="357158" y="4286256"/>
            <a:ext cx="3867150" cy="257175"/>
          </a:xfrm>
          <a:prstGeom prst="rect">
            <a:avLst/>
          </a:prstGeom>
          <a:noFill/>
          <a:ln>
            <a:noFill/>
          </a:ln>
        </p:spPr>
      </p:pic>
      <p:pic>
        <p:nvPicPr>
          <p:cNvPr id="7" name="Picture 6"/>
          <p:cNvPicPr/>
          <p:nvPr/>
        </p:nvPicPr>
        <p:blipFill>
          <a:blip r:embed="rId2"/>
          <a:srcRect l="5456" t="27816" r="49625" b="6642"/>
          <a:stretch>
            <a:fillRect/>
          </a:stretch>
        </p:blipFill>
        <p:spPr>
          <a:xfrm>
            <a:off x="428596" y="4714884"/>
            <a:ext cx="3429024" cy="1928826"/>
          </a:xfrm>
          <a:prstGeom prst="rect">
            <a:avLst/>
          </a:prstGeom>
          <a:noFill/>
          <a:ln>
            <a:noFill/>
          </a:ln>
        </p:spPr>
      </p:pic>
      <p:pic>
        <p:nvPicPr>
          <p:cNvPr id="8" name="Picture 7"/>
          <p:cNvPicPr/>
          <p:nvPr/>
        </p:nvPicPr>
        <p:blipFill>
          <a:blip r:embed="rId3"/>
          <a:srcRect l="6778" t="16944" r="40765" b="7170"/>
          <a:stretch>
            <a:fillRect/>
          </a:stretch>
        </p:blipFill>
        <p:spPr>
          <a:xfrm>
            <a:off x="4572000" y="4572008"/>
            <a:ext cx="4000528" cy="20717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71480"/>
            <a:ext cx="8229600" cy="774720"/>
          </a:xfrm>
        </p:spPr>
        <p:txBody>
          <a:bodyPr>
            <a:normAutofit fontScale="90000"/>
          </a:bodyPr>
          <a:lstStyle/>
          <a:p>
            <a:r>
              <a:rPr lang="en-IN" dirty="0">
                <a:latin typeface="Times New Roman" panose="02020603050405020304" pitchFamily="18" charset="0"/>
                <a:cs typeface="Times New Roman" panose="02020603050405020304" pitchFamily="18" charset="0"/>
              </a:rPr>
              <a:t>K-Means with SVM without </a:t>
            </a:r>
            <a:r>
              <a:rPr lang="en-IN" dirty="0" err="1" smtClean="0">
                <a:latin typeface="Times New Roman" panose="02020603050405020304" pitchFamily="18" charset="0"/>
                <a:cs typeface="Times New Roman" panose="02020603050405020304" pitchFamily="18" charset="0"/>
              </a:rPr>
              <a:t>Hyperparameter</a:t>
            </a:r>
            <a:r>
              <a:rPr lang="en-IN" dirty="0" smtClean="0">
                <a:latin typeface="Times New Roman" panose="02020603050405020304" pitchFamily="18" charset="0"/>
                <a:cs typeface="Times New Roman" panose="02020603050405020304" pitchFamily="18" charset="0"/>
              </a:rPr>
              <a:t> Output </a:t>
            </a:r>
            <a:br>
              <a:rPr lang="en-US" dirty="0"/>
            </a:br>
            <a:endParaRPr lang="en-US" dirty="0"/>
          </a:p>
        </p:txBody>
      </p:sp>
      <p:pic>
        <p:nvPicPr>
          <p:cNvPr id="4" name="Content Placeholder 3"/>
          <p:cNvPicPr>
            <a:picLocks noGrp="1"/>
          </p:cNvPicPr>
          <p:nvPr>
            <p:ph idx="1"/>
          </p:nvPr>
        </p:nvPicPr>
        <p:blipFill>
          <a:blip r:embed="rId1"/>
          <a:srcRect l="5134" t="39316" r="5550" b="20085"/>
          <a:stretch>
            <a:fillRect/>
          </a:stretch>
        </p:blipFill>
        <p:spPr>
          <a:xfrm>
            <a:off x="1142976" y="1428736"/>
            <a:ext cx="6072230" cy="455639"/>
          </a:xfrm>
          <a:prstGeom prst="rect">
            <a:avLst/>
          </a:prstGeom>
          <a:noFill/>
          <a:ln>
            <a:noFill/>
          </a:ln>
        </p:spPr>
      </p:pic>
      <p:pic>
        <p:nvPicPr>
          <p:cNvPr id="5" name="Picture 4"/>
          <p:cNvPicPr/>
          <p:nvPr/>
        </p:nvPicPr>
        <p:blipFill>
          <a:blip r:embed="rId2"/>
          <a:srcRect l="6061" t="26020" r="48442" b="7818"/>
          <a:stretch>
            <a:fillRect/>
          </a:stretch>
        </p:blipFill>
        <p:spPr>
          <a:xfrm>
            <a:off x="785786" y="2143116"/>
            <a:ext cx="4071966" cy="3571900"/>
          </a:xfrm>
          <a:prstGeom prst="rect">
            <a:avLst/>
          </a:prstGeom>
          <a:noFill/>
          <a:ln>
            <a:noFill/>
          </a:ln>
        </p:spPr>
      </p:pic>
      <p:pic>
        <p:nvPicPr>
          <p:cNvPr id="6" name="Picture 5"/>
          <p:cNvPicPr/>
          <p:nvPr/>
        </p:nvPicPr>
        <p:blipFill>
          <a:blip r:embed="rId3"/>
          <a:srcRect l="7132" t="27549" r="49761" b="8515"/>
          <a:stretch>
            <a:fillRect/>
          </a:stretch>
        </p:blipFill>
        <p:spPr>
          <a:xfrm>
            <a:off x="5143504" y="2428868"/>
            <a:ext cx="3857652" cy="314327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714356"/>
            <a:ext cx="8229600" cy="417530"/>
          </a:xfrm>
        </p:spPr>
        <p:txBody>
          <a:bodyPr>
            <a:normAutofit fontScale="90000"/>
          </a:bodyPr>
          <a:lstStyle/>
          <a:p>
            <a:r>
              <a:rPr lang="en-IN" sz="3600" dirty="0" err="1">
                <a:latin typeface="Times New Roman" panose="02020603050405020304" pitchFamily="18" charset="0"/>
                <a:cs typeface="Times New Roman" panose="02020603050405020304" pitchFamily="18" charset="0"/>
              </a:rPr>
              <a:t>FuzzyC</a:t>
            </a:r>
            <a:r>
              <a:rPr lang="en-IN" sz="3600" dirty="0">
                <a:latin typeface="Times New Roman" panose="02020603050405020304" pitchFamily="18" charset="0"/>
                <a:cs typeface="Times New Roman" panose="02020603050405020304" pitchFamily="18" charset="0"/>
              </a:rPr>
              <a:t>-Means with KNN with </a:t>
            </a:r>
            <a:r>
              <a:rPr lang="en-IN" sz="3600" dirty="0" err="1">
                <a:latin typeface="Times New Roman" panose="02020603050405020304" pitchFamily="18" charset="0"/>
                <a:cs typeface="Times New Roman" panose="02020603050405020304" pitchFamily="18" charset="0"/>
              </a:rPr>
              <a:t>Hyperparameter</a:t>
            </a:r>
            <a:br>
              <a:rPr lang="en-US" dirty="0"/>
            </a:br>
            <a:endParaRPr lang="en-US" dirty="0"/>
          </a:p>
        </p:txBody>
      </p:sp>
      <p:graphicFrame>
        <p:nvGraphicFramePr>
          <p:cNvPr id="4" name="Content Placeholder 3"/>
          <p:cNvGraphicFramePr>
            <a:graphicFrameLocks noGrp="1"/>
          </p:cNvGraphicFramePr>
          <p:nvPr>
            <p:ph idx="1"/>
          </p:nvPr>
        </p:nvGraphicFramePr>
        <p:xfrm>
          <a:off x="457200" y="1143000"/>
          <a:ext cx="8229600" cy="2894584"/>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Parameter Name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a:latin typeface="Times New Roman" panose="02020603050405020304"/>
                          <a:ea typeface="Calibri" panose="020F0502020204030204"/>
                          <a:cs typeface="Times New Roman" panose="02020603050405020304"/>
                        </a:rPr>
                        <a:t>Purpose</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Value</a:t>
                      </a:r>
                      <a:endParaRPr lang="en-US" sz="1100" dirty="0">
                        <a:latin typeface="Calibri" panose="020F0502020204030204"/>
                        <a:ea typeface="Calibri" panose="020F0502020204030204"/>
                        <a:cs typeface="Times New Roman" panose="02020603050405020304"/>
                      </a:endParaRPr>
                    </a:p>
                  </a:txBody>
                  <a:tcPr marL="68580" marR="68580" marT="0" marB="0"/>
                </a:tc>
              </a:tr>
              <a:tr h="370840">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Test size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To split the dataset into training and testing in a ratio</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0.2</a:t>
                      </a:r>
                      <a:endParaRPr lang="en-US" sz="1100" dirty="0">
                        <a:latin typeface="Calibri" panose="020F0502020204030204"/>
                        <a:ea typeface="Calibri" panose="020F0502020204030204"/>
                        <a:cs typeface="Times New Roman" panose="02020603050405020304"/>
                      </a:endParaRPr>
                    </a:p>
                  </a:txBody>
                  <a:tcPr marL="68580" marR="68580" marT="0" marB="0"/>
                </a:tc>
              </a:tr>
              <a:tr h="370840">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Random State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This parameter sets the seed for the random number generator used by the data splitter. By using a fixed seed, the random splitting process becomes deterministic, allowing for result reproducibility.</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42</a:t>
                      </a:r>
                      <a:endParaRPr lang="en-US" sz="1100" dirty="0">
                        <a:latin typeface="Calibri" panose="020F0502020204030204"/>
                        <a:ea typeface="Calibri" panose="020F0502020204030204"/>
                        <a:cs typeface="Times New Roman" panose="02020603050405020304"/>
                      </a:endParaRPr>
                    </a:p>
                  </a:txBody>
                  <a:tcPr marL="68580" marR="68580" marT="0" marB="0"/>
                </a:tc>
              </a:tr>
              <a:tr h="370840">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No. of Clusters</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Number of the centroid which will be formed</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2</a:t>
                      </a:r>
                      <a:endParaRPr lang="en-US" sz="1100" dirty="0">
                        <a:latin typeface="Calibri" panose="020F0502020204030204"/>
                        <a:ea typeface="Calibri" panose="020F0502020204030204"/>
                        <a:cs typeface="Times New Roman" panose="02020603050405020304"/>
                      </a:endParaRPr>
                    </a:p>
                  </a:txBody>
                  <a:tcPr marL="68580" marR="68580" marT="0" marB="0"/>
                </a:tc>
              </a:tr>
              <a:tr h="370840">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Grid Search CV</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The grid search explores various alpha values using 5-fold cross-validation.</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err="1">
                          <a:latin typeface="Times New Roman" panose="02020603050405020304"/>
                          <a:ea typeface="Calibri" panose="020F0502020204030204"/>
                          <a:cs typeface="Times New Roman" panose="02020603050405020304"/>
                        </a:rPr>
                        <a:t>n_neighbors</a:t>
                      </a:r>
                      <a:r>
                        <a:rPr lang="en-IN" sz="1200" dirty="0">
                          <a:latin typeface="Times New Roman" panose="02020603050405020304"/>
                          <a:ea typeface="Calibri" panose="020F0502020204030204"/>
                          <a:cs typeface="Times New Roman" panose="02020603050405020304"/>
                        </a:rPr>
                        <a:t>: 3, 5, 7, 9</a:t>
                      </a:r>
                      <a:endParaRPr lang="en-US" sz="1100" dirty="0">
                        <a:latin typeface="Calibri" panose="020F0502020204030204"/>
                        <a:ea typeface="Calibri" panose="020F0502020204030204"/>
                        <a:cs typeface="Times New Roman" panose="02020603050405020304"/>
                      </a:endParaRPr>
                    </a:p>
                  </a:txBody>
                  <a:tcPr marL="68580" marR="68580" marT="0" marB="0"/>
                </a:tc>
              </a:tr>
            </a:tbl>
          </a:graphicData>
        </a:graphic>
      </p:graphicFrame>
      <p:pic>
        <p:nvPicPr>
          <p:cNvPr id="5" name="Picture 4"/>
          <p:cNvPicPr/>
          <p:nvPr/>
        </p:nvPicPr>
        <p:blipFill>
          <a:blip r:embed="rId1"/>
          <a:stretch>
            <a:fillRect/>
          </a:stretch>
        </p:blipFill>
        <p:spPr>
          <a:xfrm>
            <a:off x="571472" y="4286256"/>
            <a:ext cx="3863340" cy="266700"/>
          </a:xfrm>
          <a:prstGeom prst="rect">
            <a:avLst/>
          </a:prstGeom>
          <a:noFill/>
          <a:ln>
            <a:noFill/>
          </a:ln>
        </p:spPr>
      </p:pic>
      <p:pic>
        <p:nvPicPr>
          <p:cNvPr id="6" name="Picture 5"/>
          <p:cNvPicPr/>
          <p:nvPr/>
        </p:nvPicPr>
        <p:blipFill>
          <a:blip r:embed="rId2"/>
          <a:srcRect l="4388" t="22944" r="47132" b="9075"/>
          <a:stretch>
            <a:fillRect/>
          </a:stretch>
        </p:blipFill>
        <p:spPr>
          <a:xfrm>
            <a:off x="357158" y="4500571"/>
            <a:ext cx="4286280" cy="2071701"/>
          </a:xfrm>
          <a:prstGeom prst="rect">
            <a:avLst/>
          </a:prstGeom>
          <a:noFill/>
          <a:ln>
            <a:noFill/>
          </a:ln>
        </p:spPr>
      </p:pic>
      <p:pic>
        <p:nvPicPr>
          <p:cNvPr id="7" name="Picture 6"/>
          <p:cNvPicPr/>
          <p:nvPr/>
        </p:nvPicPr>
        <p:blipFill>
          <a:blip r:embed="rId3"/>
          <a:srcRect l="6893" t="29487" r="54426" b="17233"/>
          <a:stretch>
            <a:fillRect/>
          </a:stretch>
        </p:blipFill>
        <p:spPr>
          <a:xfrm>
            <a:off x="4929190" y="4471670"/>
            <a:ext cx="3929090" cy="21006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latin typeface="Times New Roman" panose="02020603050405020304" pitchFamily="18" charset="0"/>
                <a:cs typeface="Times New Roman" panose="02020603050405020304" pitchFamily="18" charset="0"/>
              </a:rPr>
              <a:t>INTRODUCTION</a:t>
            </a:r>
            <a:endParaRPr lang="en-US"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pPr marL="0" indent="0" algn="just">
              <a:buNone/>
            </a:pPr>
            <a:r>
              <a:rPr lang="en-US" sz="2400">
                <a:latin typeface="Times New Roman" panose="02020603050405020304" pitchFamily="18" charset="0"/>
                <a:cs typeface="Times New Roman" panose="02020603050405020304" pitchFamily="18" charset="0"/>
              </a:rPr>
              <a:t>The Malicious URL Detection project is a vital initiative in cybersecurity, dedicated to identifying and categorizing potentially harmful URLs using sophisticated machine learning techniques. In response to the escalating threat of cyber attacks, this project employs advanced models like the Random Forest Classifier to bolster URL security. By addressing the pressing need for effective defenses against malicious online activities, the project seeks to enhance digital safety and resilience. This introduction sets the stage for a detailed exploration of the project's methodology, findings, and implications in fortifying online environments against evolving cyber threats.</a:t>
            </a:r>
            <a:endParaRPr lang="en-US"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04"/>
            <a:ext cx="8229600" cy="642942"/>
          </a:xfrm>
        </p:spPr>
        <p:txBody>
          <a:bodyPr>
            <a:normAutofit fontScale="90000"/>
          </a:bodyPr>
          <a:lstStyle/>
          <a:p>
            <a:pPr algn="l"/>
            <a:r>
              <a:rPr lang="en-IN" sz="3600" dirty="0" err="1">
                <a:latin typeface="Times New Roman" panose="02020603050405020304" pitchFamily="18" charset="0"/>
                <a:cs typeface="Times New Roman" panose="02020603050405020304" pitchFamily="18" charset="0"/>
              </a:rPr>
              <a:t>FuzzyC</a:t>
            </a:r>
            <a:r>
              <a:rPr lang="en-IN" sz="3600" dirty="0">
                <a:latin typeface="Times New Roman" panose="02020603050405020304" pitchFamily="18" charset="0"/>
                <a:cs typeface="Times New Roman" panose="02020603050405020304" pitchFamily="18" charset="0"/>
              </a:rPr>
              <a:t>-Means with KNN without </a:t>
            </a:r>
            <a:r>
              <a:rPr lang="en-IN" sz="3600" dirty="0" err="1">
                <a:latin typeface="Times New Roman" panose="02020603050405020304" pitchFamily="18" charset="0"/>
                <a:cs typeface="Times New Roman" panose="02020603050405020304" pitchFamily="18" charset="0"/>
              </a:rPr>
              <a:t>Hyperparameter</a:t>
            </a:r>
            <a:br>
              <a:rPr lang="en-US" dirty="0"/>
            </a:br>
            <a:endParaRPr lang="en-US" dirty="0"/>
          </a:p>
        </p:txBody>
      </p:sp>
      <p:pic>
        <p:nvPicPr>
          <p:cNvPr id="4" name="Content Placeholder 3"/>
          <p:cNvPicPr>
            <a:picLocks noGrp="1"/>
          </p:cNvPicPr>
          <p:nvPr>
            <p:ph idx="1"/>
          </p:nvPr>
        </p:nvPicPr>
        <p:blipFill>
          <a:blip r:embed="rId1"/>
          <a:stretch>
            <a:fillRect/>
          </a:stretch>
        </p:blipFill>
        <p:spPr>
          <a:xfrm>
            <a:off x="1071538" y="1000108"/>
            <a:ext cx="6357982" cy="748696"/>
          </a:xfrm>
          <a:prstGeom prst="rect">
            <a:avLst/>
          </a:prstGeom>
          <a:noFill/>
          <a:ln>
            <a:noFill/>
          </a:ln>
        </p:spPr>
      </p:pic>
      <p:pic>
        <p:nvPicPr>
          <p:cNvPr id="5" name="Picture 4"/>
          <p:cNvPicPr/>
          <p:nvPr/>
        </p:nvPicPr>
        <p:blipFill>
          <a:blip r:embed="rId2"/>
          <a:srcRect l="3786" t="22060" r="46778" b="10843"/>
          <a:stretch>
            <a:fillRect/>
          </a:stretch>
        </p:blipFill>
        <p:spPr>
          <a:xfrm>
            <a:off x="500034" y="1928802"/>
            <a:ext cx="4000528" cy="4429156"/>
          </a:xfrm>
          <a:prstGeom prst="rect">
            <a:avLst/>
          </a:prstGeom>
          <a:noFill/>
          <a:ln>
            <a:noFill/>
          </a:ln>
        </p:spPr>
      </p:pic>
      <p:pic>
        <p:nvPicPr>
          <p:cNvPr id="6" name="Picture 5"/>
          <p:cNvPicPr/>
          <p:nvPr/>
        </p:nvPicPr>
        <p:blipFill>
          <a:blip r:embed="rId3"/>
          <a:srcRect l="6539" t="24236" r="22992" b="11404"/>
          <a:stretch>
            <a:fillRect/>
          </a:stretch>
        </p:blipFill>
        <p:spPr>
          <a:xfrm>
            <a:off x="4714876" y="2000240"/>
            <a:ext cx="4000528" cy="41434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8229600" cy="785818"/>
          </a:xfrm>
        </p:spPr>
        <p:txBody>
          <a:bodyPr>
            <a:normAutofit/>
          </a:bodyPr>
          <a:lstStyle/>
          <a:p>
            <a:r>
              <a:rPr lang="en-US" dirty="0" smtClean="0">
                <a:latin typeface="Times New Roman" panose="02020603050405020304" pitchFamily="18" charset="0"/>
                <a:cs typeface="Times New Roman" panose="02020603050405020304" pitchFamily="18" charset="0"/>
              </a:rPr>
              <a:t>Bayesian Classifier With </a:t>
            </a:r>
            <a:r>
              <a:rPr lang="en-US" dirty="0" err="1" smtClean="0">
                <a:latin typeface="Times New Roman" panose="02020603050405020304" pitchFamily="18" charset="0"/>
                <a:cs typeface="Times New Roman" panose="02020603050405020304" pitchFamily="18" charset="0"/>
              </a:rPr>
              <a:t>Hyperparameter</a:t>
            </a:r>
            <a:endParaRPr lang="en-US"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nvPr>
        </p:nvGraphicFramePr>
        <p:xfrm>
          <a:off x="214313" y="1214438"/>
          <a:ext cx="8786844" cy="2263648"/>
        </p:xfrm>
        <a:graphic>
          <a:graphicData uri="http://schemas.openxmlformats.org/drawingml/2006/table">
            <a:tbl>
              <a:tblPr firstRow="1" bandRow="1">
                <a:tableStyleId>{5C22544A-7EE6-4342-B048-85BDC9FD1C3A}</a:tableStyleId>
              </a:tblPr>
              <a:tblGrid>
                <a:gridCol w="2928948"/>
                <a:gridCol w="2928948"/>
                <a:gridCol w="2928948"/>
              </a:tblGrid>
              <a:tr h="370840">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Parameter Name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a:latin typeface="Times New Roman" panose="02020603050405020304"/>
                          <a:ea typeface="Calibri" panose="020F0502020204030204"/>
                          <a:cs typeface="Times New Roman" panose="02020603050405020304"/>
                        </a:rPr>
                        <a:t>Purpose</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Value</a:t>
                      </a:r>
                      <a:endParaRPr lang="en-US" sz="1100" dirty="0">
                        <a:latin typeface="Calibri" panose="020F0502020204030204"/>
                        <a:ea typeface="Calibri" panose="020F0502020204030204"/>
                        <a:cs typeface="Times New Roman" panose="02020603050405020304"/>
                      </a:endParaRPr>
                    </a:p>
                  </a:txBody>
                  <a:tcPr marL="68580" marR="68580" marT="0" marB="0"/>
                </a:tc>
              </a:tr>
              <a:tr h="370840">
                <a:tc>
                  <a:txBody>
                    <a:bodyPr/>
                    <a:lstStyle/>
                    <a:p>
                      <a:pPr algn="just">
                        <a:lnSpc>
                          <a:spcPct val="115000"/>
                        </a:lnSpc>
                        <a:spcAft>
                          <a:spcPts val="0"/>
                        </a:spcAft>
                        <a:tabLst>
                          <a:tab pos="1231265" algn="r"/>
                        </a:tabLst>
                      </a:pPr>
                      <a:r>
                        <a:rPr lang="en-IN" sz="1200" dirty="0">
                          <a:latin typeface="Times New Roman" panose="02020603050405020304"/>
                          <a:ea typeface="Calibri" panose="020F0502020204030204"/>
                          <a:cs typeface="Times New Roman" panose="02020603050405020304"/>
                        </a:rPr>
                        <a:t>Test size	</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To split the dataset into training and testing in a ratio</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0.2</a:t>
                      </a:r>
                      <a:endParaRPr lang="en-US" sz="1100" dirty="0">
                        <a:latin typeface="Calibri" panose="020F0502020204030204"/>
                        <a:ea typeface="Calibri" panose="020F0502020204030204"/>
                        <a:cs typeface="Times New Roman" panose="02020603050405020304"/>
                      </a:endParaRPr>
                    </a:p>
                  </a:txBody>
                  <a:tcPr marL="68580" marR="68580" marT="0" marB="0"/>
                </a:tc>
              </a:tr>
              <a:tr h="370840">
                <a:tc>
                  <a:txBody>
                    <a:bodyPr/>
                    <a:lstStyle/>
                    <a:p>
                      <a:pPr algn="just">
                        <a:lnSpc>
                          <a:spcPct val="115000"/>
                        </a:lnSpc>
                        <a:spcAft>
                          <a:spcPts val="0"/>
                        </a:spcAft>
                        <a:tabLst>
                          <a:tab pos="1231265" algn="r"/>
                        </a:tabLst>
                      </a:pPr>
                      <a:r>
                        <a:rPr lang="en-IN" sz="1200" dirty="0">
                          <a:latin typeface="Times New Roman" panose="02020603050405020304"/>
                          <a:ea typeface="Calibri" panose="020F0502020204030204"/>
                          <a:cs typeface="Times New Roman" panose="02020603050405020304"/>
                        </a:rPr>
                        <a:t>Random State	</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This parameter sets the seed for the random number generator used by the data splitter. By using a fixed seed, the random splitting process becomes deterministic, allowing for result reproducibility.</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400" dirty="0">
                          <a:latin typeface="Times New Roman" panose="02020603050405020304"/>
                          <a:ea typeface="Calibri" panose="020F0502020204030204"/>
                          <a:cs typeface="Times New Roman" panose="02020603050405020304"/>
                        </a:rPr>
                        <a:t>5</a:t>
                      </a:r>
                      <a:endParaRPr lang="en-US" sz="1100" dirty="0">
                        <a:latin typeface="Calibri" panose="020F0502020204030204"/>
                        <a:ea typeface="Calibri" panose="020F0502020204030204"/>
                        <a:cs typeface="Times New Roman" panose="02020603050405020304"/>
                      </a:endParaRPr>
                    </a:p>
                  </a:txBody>
                  <a:tcPr marL="68580" marR="68580" marT="0" marB="0"/>
                </a:tc>
              </a:tr>
              <a:tr h="370840">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Grid Search CV</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The grid search explores various alpha values using 5-fold cross-validation.</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err="1">
                          <a:latin typeface="Times New Roman" panose="02020603050405020304"/>
                          <a:ea typeface="Calibri" panose="020F0502020204030204"/>
                          <a:cs typeface="Times New Roman" panose="02020603050405020304"/>
                        </a:rPr>
                        <a:t>np.logspace</a:t>
                      </a:r>
                      <a:r>
                        <a:rPr lang="en-IN" sz="1200" dirty="0">
                          <a:latin typeface="Times New Roman" panose="02020603050405020304"/>
                          <a:ea typeface="Calibri" panose="020F0502020204030204"/>
                          <a:cs typeface="Times New Roman" panose="02020603050405020304"/>
                        </a:rPr>
                        <a:t>(0, -9, num=100)</a:t>
                      </a:r>
                      <a:endParaRPr lang="en-US" sz="1100" dirty="0">
                        <a:latin typeface="Calibri" panose="020F0502020204030204"/>
                        <a:ea typeface="Calibri" panose="020F0502020204030204"/>
                        <a:cs typeface="Times New Roman" panose="02020603050405020304"/>
                      </a:endParaRPr>
                    </a:p>
                  </a:txBody>
                  <a:tcPr marL="68580" marR="68580" marT="0" marB="0"/>
                </a:tc>
              </a:tr>
            </a:tbl>
          </a:graphicData>
        </a:graphic>
      </p:graphicFrame>
      <p:pic>
        <p:nvPicPr>
          <p:cNvPr id="5" name="Picture 4"/>
          <p:cNvPicPr/>
          <p:nvPr/>
        </p:nvPicPr>
        <p:blipFill>
          <a:blip r:embed="rId1"/>
          <a:srcRect l="442" t="15363"/>
          <a:stretch>
            <a:fillRect/>
          </a:stretch>
        </p:blipFill>
        <p:spPr>
          <a:xfrm>
            <a:off x="285720" y="3571876"/>
            <a:ext cx="3143272" cy="285752"/>
          </a:xfrm>
          <a:prstGeom prst="rect">
            <a:avLst/>
          </a:prstGeom>
          <a:noFill/>
          <a:ln>
            <a:noFill/>
          </a:ln>
        </p:spPr>
      </p:pic>
      <p:pic>
        <p:nvPicPr>
          <p:cNvPr id="6" name="Picture 5"/>
          <p:cNvPicPr/>
          <p:nvPr/>
        </p:nvPicPr>
        <p:blipFill>
          <a:blip r:embed="rId2"/>
          <a:srcRect l="6415" t="33651" r="55143" b="10384"/>
          <a:stretch>
            <a:fillRect/>
          </a:stretch>
        </p:blipFill>
        <p:spPr>
          <a:xfrm>
            <a:off x="357158" y="3929066"/>
            <a:ext cx="3429024" cy="2643206"/>
          </a:xfrm>
          <a:prstGeom prst="rect">
            <a:avLst/>
          </a:prstGeom>
          <a:noFill/>
          <a:ln>
            <a:noFill/>
          </a:ln>
        </p:spPr>
      </p:pic>
      <p:pic>
        <p:nvPicPr>
          <p:cNvPr id="7" name="Picture 6"/>
          <p:cNvPicPr/>
          <p:nvPr/>
        </p:nvPicPr>
        <p:blipFill>
          <a:blip r:embed="rId3"/>
          <a:srcRect l="6778" t="26088" r="55736" b="20632"/>
          <a:stretch>
            <a:fillRect/>
          </a:stretch>
        </p:blipFill>
        <p:spPr>
          <a:xfrm>
            <a:off x="3857620" y="4071942"/>
            <a:ext cx="5000660" cy="250033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85728"/>
            <a:ext cx="8229600" cy="1000132"/>
          </a:xfrm>
        </p:spPr>
        <p:txBody>
          <a:bodyPr>
            <a:normAutofit/>
          </a:bodyPr>
          <a:lstStyle/>
          <a:p>
            <a:r>
              <a:rPr lang="en-US" dirty="0" smtClean="0">
                <a:latin typeface="Times New Roman" panose="02020603050405020304" pitchFamily="18" charset="0"/>
                <a:cs typeface="Times New Roman" panose="02020603050405020304" pitchFamily="18" charset="0"/>
              </a:rPr>
              <a:t>Bayesian Classifier without </a:t>
            </a:r>
            <a:r>
              <a:rPr lang="en-US" dirty="0" err="1" smtClean="0">
                <a:latin typeface="Times New Roman" panose="02020603050405020304" pitchFamily="18" charset="0"/>
                <a:cs typeface="Times New Roman" panose="02020603050405020304" pitchFamily="18" charset="0"/>
              </a:rPr>
              <a:t>hyperparameter</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1"/>
          <a:stretch>
            <a:fillRect/>
          </a:stretch>
        </p:blipFill>
        <p:spPr>
          <a:xfrm>
            <a:off x="642910" y="1500174"/>
            <a:ext cx="3857652" cy="357190"/>
          </a:xfrm>
          <a:prstGeom prst="rect">
            <a:avLst/>
          </a:prstGeom>
          <a:noFill/>
          <a:ln>
            <a:noFill/>
          </a:ln>
        </p:spPr>
      </p:pic>
      <p:pic>
        <p:nvPicPr>
          <p:cNvPr id="5" name="Picture 4"/>
          <p:cNvPicPr/>
          <p:nvPr/>
        </p:nvPicPr>
        <p:blipFill>
          <a:blip r:embed="rId2"/>
          <a:srcRect l="5822" t="31730" r="54780" b="12322"/>
          <a:stretch>
            <a:fillRect/>
          </a:stretch>
        </p:blipFill>
        <p:spPr>
          <a:xfrm>
            <a:off x="785786" y="2000240"/>
            <a:ext cx="3714776" cy="3214710"/>
          </a:xfrm>
          <a:prstGeom prst="rect">
            <a:avLst/>
          </a:prstGeom>
          <a:noFill/>
          <a:ln>
            <a:noFill/>
          </a:ln>
        </p:spPr>
      </p:pic>
      <p:pic>
        <p:nvPicPr>
          <p:cNvPr id="6" name="Picture 5"/>
          <p:cNvPicPr/>
          <p:nvPr/>
        </p:nvPicPr>
        <p:blipFill>
          <a:blip r:embed="rId3"/>
          <a:srcRect l="6654" t="27906" r="55497" b="19969"/>
          <a:stretch>
            <a:fillRect/>
          </a:stretch>
        </p:blipFill>
        <p:spPr>
          <a:xfrm>
            <a:off x="4643438" y="1928802"/>
            <a:ext cx="4286280" cy="32861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a:bodyPr>
          <a:lstStyle/>
          <a:p>
            <a:r>
              <a:rPr lang="en-IN" sz="2400" dirty="0" smtClean="0">
                <a:latin typeface="Times New Roman" panose="02020603050405020304" pitchFamily="18" charset="0"/>
                <a:cs typeface="Times New Roman" panose="02020603050405020304" pitchFamily="18" charset="0"/>
              </a:rPr>
              <a:t>Naive </a:t>
            </a:r>
            <a:r>
              <a:rPr lang="en-IN" sz="2400" dirty="0" err="1">
                <a:latin typeface="Times New Roman" panose="02020603050405020304" pitchFamily="18" charset="0"/>
                <a:cs typeface="Times New Roman" panose="02020603050405020304" pitchFamily="18" charset="0"/>
              </a:rPr>
              <a:t>Bayes</a:t>
            </a:r>
            <a:r>
              <a:rPr lang="en-IN" sz="2400" dirty="0">
                <a:latin typeface="Times New Roman" panose="02020603050405020304" pitchFamily="18" charset="0"/>
                <a:cs typeface="Times New Roman" panose="02020603050405020304" pitchFamily="18" charset="0"/>
              </a:rPr>
              <a:t> Classifier with </a:t>
            </a:r>
            <a:r>
              <a:rPr lang="en-IN" sz="2400" dirty="0" smtClean="0">
                <a:latin typeface="Times New Roman" panose="02020603050405020304" pitchFamily="18" charset="0"/>
                <a:cs typeface="Times New Roman" panose="02020603050405020304" pitchFamily="18" charset="0"/>
              </a:rPr>
              <a:t>Hyper parameter</a:t>
            </a:r>
            <a:endParaRPr lang="en-US" sz="2400"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nvPr>
        </p:nvGraphicFramePr>
        <p:xfrm>
          <a:off x="357158" y="928670"/>
          <a:ext cx="8429685" cy="2263648"/>
        </p:xfrm>
        <a:graphic>
          <a:graphicData uri="http://schemas.openxmlformats.org/drawingml/2006/table">
            <a:tbl>
              <a:tblPr firstRow="1" bandRow="1">
                <a:tableStyleId>{5C22544A-7EE6-4342-B048-85BDC9FD1C3A}</a:tableStyleId>
              </a:tblPr>
              <a:tblGrid>
                <a:gridCol w="2809895"/>
                <a:gridCol w="2809895"/>
                <a:gridCol w="2809895"/>
              </a:tblGrid>
              <a:tr h="370840">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Parameter Name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a:latin typeface="Times New Roman" panose="02020603050405020304"/>
                          <a:ea typeface="Calibri" panose="020F0502020204030204"/>
                          <a:cs typeface="Times New Roman" panose="02020603050405020304"/>
                        </a:rPr>
                        <a:t>Purpose</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Value</a:t>
                      </a:r>
                      <a:endParaRPr lang="en-US" sz="1100" dirty="0">
                        <a:latin typeface="Calibri" panose="020F0502020204030204"/>
                        <a:ea typeface="Calibri" panose="020F0502020204030204"/>
                        <a:cs typeface="Times New Roman" panose="02020603050405020304"/>
                      </a:endParaRPr>
                    </a:p>
                  </a:txBody>
                  <a:tcPr marL="68580" marR="68580" marT="0" marB="0"/>
                </a:tc>
              </a:tr>
              <a:tr h="370840">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Test size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To split the dataset into training and testing in a ratio</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0.2</a:t>
                      </a:r>
                      <a:endParaRPr lang="en-US" sz="1100" dirty="0">
                        <a:latin typeface="Calibri" panose="020F0502020204030204"/>
                        <a:ea typeface="Calibri" panose="020F0502020204030204"/>
                        <a:cs typeface="Times New Roman" panose="02020603050405020304"/>
                      </a:endParaRPr>
                    </a:p>
                  </a:txBody>
                  <a:tcPr marL="68580" marR="68580" marT="0" marB="0"/>
                </a:tc>
              </a:tr>
              <a:tr h="370840">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Random State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This parameter sets the seed for the random number generator used by the data splitter. By using a fixed seed, the random splitting process becomes deterministic, allowing for result reproducibility.</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400" dirty="0">
                          <a:latin typeface="Times New Roman" panose="02020603050405020304"/>
                          <a:ea typeface="Calibri" panose="020F0502020204030204"/>
                          <a:cs typeface="Times New Roman" panose="02020603050405020304"/>
                        </a:rPr>
                        <a:t>5</a:t>
                      </a:r>
                      <a:endParaRPr lang="en-US" sz="1100" dirty="0">
                        <a:latin typeface="Calibri" panose="020F0502020204030204"/>
                        <a:ea typeface="Calibri" panose="020F0502020204030204"/>
                        <a:cs typeface="Times New Roman" panose="02020603050405020304"/>
                      </a:endParaRPr>
                    </a:p>
                  </a:txBody>
                  <a:tcPr marL="68580" marR="68580" marT="0" marB="0"/>
                </a:tc>
              </a:tr>
              <a:tr h="370840">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Grid Search CV</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The grid search explores various alpha values using 5-fold cross-validation.</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err="1">
                          <a:latin typeface="Times New Roman" panose="02020603050405020304"/>
                          <a:ea typeface="Calibri" panose="020F0502020204030204"/>
                          <a:cs typeface="Times New Roman" panose="02020603050405020304"/>
                        </a:rPr>
                        <a:t>np.logspace</a:t>
                      </a:r>
                      <a:r>
                        <a:rPr lang="en-IN" sz="1200" dirty="0">
                          <a:latin typeface="Times New Roman" panose="02020603050405020304"/>
                          <a:ea typeface="Calibri" panose="020F0502020204030204"/>
                          <a:cs typeface="Times New Roman" panose="02020603050405020304"/>
                        </a:rPr>
                        <a:t>(0, -9, num=100)</a:t>
                      </a:r>
                      <a:endParaRPr lang="en-US" sz="1100" dirty="0">
                        <a:latin typeface="Calibri" panose="020F0502020204030204"/>
                        <a:ea typeface="Calibri" panose="020F0502020204030204"/>
                        <a:cs typeface="Times New Roman" panose="02020603050405020304"/>
                      </a:endParaRPr>
                    </a:p>
                  </a:txBody>
                  <a:tcPr marL="68580" marR="68580" marT="0" marB="0"/>
                </a:tc>
              </a:tr>
            </a:tbl>
          </a:graphicData>
        </a:graphic>
      </p:graphicFrame>
      <p:pic>
        <p:nvPicPr>
          <p:cNvPr id="5" name="Picture 4"/>
          <p:cNvPicPr/>
          <p:nvPr/>
        </p:nvPicPr>
        <p:blipFill>
          <a:blip r:embed="rId1"/>
          <a:stretch>
            <a:fillRect/>
          </a:stretch>
        </p:blipFill>
        <p:spPr>
          <a:xfrm>
            <a:off x="357158" y="3286124"/>
            <a:ext cx="3571900" cy="285752"/>
          </a:xfrm>
          <a:prstGeom prst="rect">
            <a:avLst/>
          </a:prstGeom>
          <a:noFill/>
          <a:ln>
            <a:noFill/>
          </a:ln>
        </p:spPr>
      </p:pic>
      <p:pic>
        <p:nvPicPr>
          <p:cNvPr id="6" name="Picture 5"/>
          <p:cNvPicPr/>
          <p:nvPr/>
        </p:nvPicPr>
        <p:blipFill>
          <a:blip r:embed="rId2"/>
          <a:srcRect l="5459" t="28824" r="56577" b="15738"/>
          <a:stretch>
            <a:fillRect/>
          </a:stretch>
        </p:blipFill>
        <p:spPr>
          <a:xfrm>
            <a:off x="357158" y="3714752"/>
            <a:ext cx="3786214" cy="2714644"/>
          </a:xfrm>
          <a:prstGeom prst="rect">
            <a:avLst/>
          </a:prstGeom>
          <a:noFill/>
          <a:ln>
            <a:noFill/>
          </a:ln>
        </p:spPr>
      </p:pic>
      <p:pic>
        <p:nvPicPr>
          <p:cNvPr id="7" name="Picture 6"/>
          <p:cNvPicPr/>
          <p:nvPr/>
        </p:nvPicPr>
        <p:blipFill>
          <a:blip r:embed="rId3"/>
          <a:srcRect l="6778" t="29606" r="55736" b="18695"/>
          <a:stretch>
            <a:fillRect/>
          </a:stretch>
        </p:blipFill>
        <p:spPr>
          <a:xfrm>
            <a:off x="4214810" y="3286124"/>
            <a:ext cx="4357718" cy="300039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dirty="0" smtClean="0">
                <a:latin typeface="Times New Roman" panose="02020603050405020304" pitchFamily="18" charset="0"/>
                <a:cs typeface="Times New Roman" panose="02020603050405020304" pitchFamily="18" charset="0"/>
              </a:rPr>
              <a:t>Naive </a:t>
            </a:r>
            <a:r>
              <a:rPr lang="en-IN" sz="2400" dirty="0" err="1">
                <a:latin typeface="Times New Roman" panose="02020603050405020304" pitchFamily="18" charset="0"/>
                <a:cs typeface="Times New Roman" panose="02020603050405020304" pitchFamily="18" charset="0"/>
              </a:rPr>
              <a:t>Bayes</a:t>
            </a:r>
            <a:r>
              <a:rPr lang="en-IN" sz="2400" dirty="0">
                <a:latin typeface="Times New Roman" panose="02020603050405020304" pitchFamily="18" charset="0"/>
                <a:cs typeface="Times New Roman" panose="02020603050405020304" pitchFamily="18" charset="0"/>
              </a:rPr>
              <a:t> Classifier without </a:t>
            </a:r>
            <a:r>
              <a:rPr lang="en-IN" sz="2400" dirty="0" smtClean="0">
                <a:latin typeface="Times New Roman" panose="02020603050405020304" pitchFamily="18" charset="0"/>
                <a:cs typeface="Times New Roman" panose="02020603050405020304" pitchFamily="18" charset="0"/>
              </a:rPr>
              <a:t>Hyper parameter</a:t>
            </a:r>
            <a:endParaRPr lang="en-US" sz="2400"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1"/>
          <a:stretch>
            <a:fillRect/>
          </a:stretch>
        </p:blipFill>
        <p:spPr>
          <a:xfrm>
            <a:off x="714348" y="1285860"/>
            <a:ext cx="3535987" cy="236240"/>
          </a:xfrm>
          <a:prstGeom prst="rect">
            <a:avLst/>
          </a:prstGeom>
          <a:noFill/>
          <a:ln>
            <a:noFill/>
          </a:ln>
        </p:spPr>
      </p:pic>
      <p:pic>
        <p:nvPicPr>
          <p:cNvPr id="5" name="Picture 4"/>
          <p:cNvPicPr/>
          <p:nvPr/>
        </p:nvPicPr>
        <p:blipFill>
          <a:blip r:embed="rId2"/>
          <a:srcRect l="4149" t="29453" r="52629" b="15806"/>
          <a:stretch>
            <a:fillRect/>
          </a:stretch>
        </p:blipFill>
        <p:spPr>
          <a:xfrm>
            <a:off x="714348" y="1785926"/>
            <a:ext cx="3857652" cy="3714776"/>
          </a:xfrm>
          <a:prstGeom prst="rect">
            <a:avLst/>
          </a:prstGeom>
          <a:noFill/>
          <a:ln>
            <a:noFill/>
          </a:ln>
        </p:spPr>
      </p:pic>
      <p:pic>
        <p:nvPicPr>
          <p:cNvPr id="6" name="Picture 5"/>
          <p:cNvPicPr/>
          <p:nvPr/>
        </p:nvPicPr>
        <p:blipFill>
          <a:blip r:embed="rId3"/>
          <a:srcRect l="5774" t="24864" r="55851" b="24218"/>
          <a:stretch>
            <a:fillRect/>
          </a:stretch>
        </p:blipFill>
        <p:spPr>
          <a:xfrm>
            <a:off x="4572000" y="1785926"/>
            <a:ext cx="4000528" cy="37147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8229600" cy="857256"/>
          </a:xfrm>
        </p:spPr>
        <p:txBody>
          <a:bodyPr>
            <a:normAutofit/>
          </a:bodyPr>
          <a:lstStyle/>
          <a:p>
            <a:r>
              <a:rPr lang="en-IN" dirty="0">
                <a:latin typeface="Times New Roman" panose="02020603050405020304" pitchFamily="18" charset="0"/>
                <a:cs typeface="Times New Roman" panose="02020603050405020304" pitchFamily="18" charset="0"/>
              </a:rPr>
              <a:t>Decision Tree with H</a:t>
            </a:r>
            <a:r>
              <a:rPr lang="en-IN" dirty="0" smtClean="0">
                <a:latin typeface="Times New Roman" panose="02020603050405020304" pitchFamily="18" charset="0"/>
                <a:cs typeface="Times New Roman" panose="02020603050405020304" pitchFamily="18" charset="0"/>
              </a:rPr>
              <a:t>yper parameter</a:t>
            </a:r>
            <a:endParaRPr lang="en-US"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nvPr>
        </p:nvGraphicFramePr>
        <p:xfrm>
          <a:off x="214281" y="1285860"/>
          <a:ext cx="8501094" cy="2714918"/>
        </p:xfrm>
        <a:graphic>
          <a:graphicData uri="http://schemas.openxmlformats.org/drawingml/2006/table">
            <a:tbl>
              <a:tblPr firstRow="1" bandRow="1">
                <a:tableStyleId>{5C22544A-7EE6-4342-B048-85BDC9FD1C3A}</a:tableStyleId>
              </a:tblPr>
              <a:tblGrid>
                <a:gridCol w="2833698"/>
                <a:gridCol w="2833698"/>
                <a:gridCol w="2833698"/>
              </a:tblGrid>
              <a:tr h="423108">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Parameter Name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a:latin typeface="Times New Roman" panose="02020603050405020304"/>
                          <a:ea typeface="Calibri" panose="020F0502020204030204"/>
                          <a:cs typeface="Times New Roman" panose="02020603050405020304"/>
                        </a:rPr>
                        <a:t>Purpose</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Value</a:t>
                      </a:r>
                      <a:endParaRPr lang="en-US" sz="1100" dirty="0">
                        <a:latin typeface="Calibri" panose="020F0502020204030204"/>
                        <a:ea typeface="Calibri" panose="020F0502020204030204"/>
                        <a:cs typeface="Times New Roman" panose="02020603050405020304"/>
                      </a:endParaRPr>
                    </a:p>
                  </a:txBody>
                  <a:tcPr marL="68580" marR="68580" marT="0" marB="0"/>
                </a:tc>
              </a:tr>
              <a:tr h="423108">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Test size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To split the dataset into training and testing in a ratio</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0.2</a:t>
                      </a:r>
                      <a:endParaRPr lang="en-US" sz="1100" dirty="0">
                        <a:latin typeface="Calibri" panose="020F0502020204030204"/>
                        <a:ea typeface="Calibri" panose="020F0502020204030204"/>
                        <a:cs typeface="Times New Roman" panose="02020603050405020304"/>
                      </a:endParaRPr>
                    </a:p>
                  </a:txBody>
                  <a:tcPr marL="68580" marR="68580" marT="0" marB="0"/>
                </a:tc>
              </a:tr>
              <a:tr h="1038016">
                <a:tc>
                  <a:txBody>
                    <a:bodyPr/>
                    <a:lstStyle/>
                    <a:p>
                      <a:pPr algn="just">
                        <a:lnSpc>
                          <a:spcPct val="115000"/>
                        </a:lnSpc>
                        <a:spcAft>
                          <a:spcPts val="0"/>
                        </a:spcAft>
                      </a:pPr>
                      <a:r>
                        <a:rPr lang="en-IN" sz="1200" dirty="0">
                          <a:latin typeface="Times New Roman" panose="02020603050405020304"/>
                          <a:ea typeface="Calibri" panose="020F0502020204030204"/>
                          <a:cs typeface="Times New Roman" panose="02020603050405020304"/>
                        </a:rPr>
                        <a:t>Random State</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This parameter sets the seed for the random number generator used by the data splitter. By using a fixed seed, the random splitting process becomes deterministic, allowing for result reproducibility.</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42</a:t>
                      </a:r>
                      <a:endParaRPr lang="en-US" sz="1100" dirty="0">
                        <a:latin typeface="Calibri" panose="020F0502020204030204"/>
                        <a:ea typeface="Calibri" panose="020F0502020204030204"/>
                        <a:cs typeface="Times New Roman" panose="02020603050405020304"/>
                      </a:endParaRPr>
                    </a:p>
                  </a:txBody>
                  <a:tcPr marL="68580" marR="68580" marT="0" marB="0"/>
                </a:tc>
              </a:tr>
              <a:tr h="830413">
                <a:tc>
                  <a:txBody>
                    <a:bodyPr/>
                    <a:lstStyle/>
                    <a:p>
                      <a:pPr algn="just">
                        <a:lnSpc>
                          <a:spcPct val="115000"/>
                        </a:lnSpc>
                        <a:spcAft>
                          <a:spcPts val="0"/>
                        </a:spcAft>
                        <a:tabLst>
                          <a:tab pos="1231265" algn="r"/>
                        </a:tabLst>
                      </a:pPr>
                      <a:r>
                        <a:rPr lang="en-IN" sz="1200" dirty="0">
                          <a:latin typeface="Times New Roman" panose="02020603050405020304"/>
                          <a:ea typeface="Calibri" panose="020F0502020204030204"/>
                          <a:cs typeface="Times New Roman" panose="02020603050405020304"/>
                        </a:rPr>
                        <a:t>Grid Search CV	</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The grid search explores various alpha values using 5-fold cross-validation.</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'criterion': ['</a:t>
                      </a:r>
                      <a:r>
                        <a:rPr lang="en-IN" sz="1200" dirty="0" err="1">
                          <a:latin typeface="Times New Roman" panose="02020603050405020304"/>
                          <a:ea typeface="Calibri" panose="020F0502020204030204"/>
                          <a:cs typeface="Times New Roman" panose="02020603050405020304"/>
                        </a:rPr>
                        <a:t>gini</a:t>
                      </a:r>
                      <a:r>
                        <a:rPr lang="en-IN" sz="1200" dirty="0">
                          <a:latin typeface="Times New Roman" panose="02020603050405020304"/>
                          <a:ea typeface="Calibri" panose="020F0502020204030204"/>
                          <a:cs typeface="Times New Roman" panose="02020603050405020304"/>
                        </a:rPr>
                        <a:t>', 'entropy'],</a:t>
                      </a:r>
                      <a:endParaRPr lang="en-US" sz="1100" dirty="0">
                        <a:latin typeface="Calibri" panose="020F0502020204030204"/>
                        <a:ea typeface="Calibri" panose="020F0502020204030204"/>
                        <a:cs typeface="Times New Roman" panose="02020603050405020304"/>
                      </a:endParaRPr>
                    </a:p>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    '</a:t>
                      </a:r>
                      <a:r>
                        <a:rPr lang="en-IN" sz="1200" dirty="0" err="1">
                          <a:latin typeface="Times New Roman" panose="02020603050405020304"/>
                          <a:ea typeface="Calibri" panose="020F0502020204030204"/>
                          <a:cs typeface="Times New Roman" panose="02020603050405020304"/>
                        </a:rPr>
                        <a:t>max_depth</a:t>
                      </a:r>
                      <a:r>
                        <a:rPr lang="en-IN" sz="1200" dirty="0">
                          <a:latin typeface="Times New Roman" panose="02020603050405020304"/>
                          <a:ea typeface="Calibri" panose="020F0502020204030204"/>
                          <a:cs typeface="Times New Roman" panose="02020603050405020304"/>
                        </a:rPr>
                        <a:t>': [None, 10, 20, 30, 40, 50],   '</a:t>
                      </a:r>
                      <a:r>
                        <a:rPr lang="en-IN" sz="1200" dirty="0" err="1">
                          <a:latin typeface="Times New Roman" panose="02020603050405020304"/>
                          <a:ea typeface="Calibri" panose="020F0502020204030204"/>
                          <a:cs typeface="Times New Roman" panose="02020603050405020304"/>
                        </a:rPr>
                        <a:t>min_samples_split</a:t>
                      </a:r>
                      <a:r>
                        <a:rPr lang="en-IN" sz="1200" dirty="0">
                          <a:latin typeface="Times New Roman" panose="02020603050405020304"/>
                          <a:ea typeface="Calibri" panose="020F0502020204030204"/>
                          <a:cs typeface="Times New Roman" panose="02020603050405020304"/>
                        </a:rPr>
                        <a:t>': [2, 5, 10],    '</a:t>
                      </a:r>
                      <a:r>
                        <a:rPr lang="en-IN" sz="1200" dirty="0" err="1">
                          <a:latin typeface="Times New Roman" panose="02020603050405020304"/>
                          <a:ea typeface="Calibri" panose="020F0502020204030204"/>
                          <a:cs typeface="Times New Roman" panose="02020603050405020304"/>
                        </a:rPr>
                        <a:t>min_samples_leaf</a:t>
                      </a:r>
                      <a:r>
                        <a:rPr lang="en-IN" sz="1200" dirty="0">
                          <a:latin typeface="Times New Roman" panose="02020603050405020304"/>
                          <a:ea typeface="Calibri" panose="020F0502020204030204"/>
                          <a:cs typeface="Times New Roman" panose="02020603050405020304"/>
                        </a:rPr>
                        <a:t>': [1, 2, 4]</a:t>
                      </a:r>
                      <a:endParaRPr lang="en-US" sz="1100" dirty="0">
                        <a:latin typeface="Calibri" panose="020F0502020204030204"/>
                        <a:ea typeface="Calibri" panose="020F0502020204030204"/>
                        <a:cs typeface="Times New Roman" panose="02020603050405020304"/>
                      </a:endParaRPr>
                    </a:p>
                  </a:txBody>
                  <a:tcPr marL="68580" marR="68580" marT="0" marB="0"/>
                </a:tc>
              </a:tr>
            </a:tbl>
          </a:graphicData>
        </a:graphic>
      </p:graphicFrame>
      <p:pic>
        <p:nvPicPr>
          <p:cNvPr id="5" name="Picture 4"/>
          <p:cNvPicPr/>
          <p:nvPr/>
        </p:nvPicPr>
        <p:blipFill>
          <a:blip r:embed="rId1"/>
          <a:stretch>
            <a:fillRect/>
          </a:stretch>
        </p:blipFill>
        <p:spPr>
          <a:xfrm>
            <a:off x="285720" y="4143380"/>
            <a:ext cx="2468880" cy="205740"/>
          </a:xfrm>
          <a:prstGeom prst="rect">
            <a:avLst/>
          </a:prstGeom>
          <a:noFill/>
          <a:ln>
            <a:noFill/>
          </a:ln>
        </p:spPr>
      </p:pic>
      <p:pic>
        <p:nvPicPr>
          <p:cNvPr id="6" name="Picture 5"/>
          <p:cNvPicPr/>
          <p:nvPr/>
        </p:nvPicPr>
        <p:blipFill>
          <a:blip r:embed="rId2"/>
          <a:srcRect l="6023" t="39922" r="53862" b="6866"/>
          <a:stretch>
            <a:fillRect/>
          </a:stretch>
        </p:blipFill>
        <p:spPr>
          <a:xfrm>
            <a:off x="214282" y="4357694"/>
            <a:ext cx="4000528" cy="2296182"/>
          </a:xfrm>
          <a:prstGeom prst="rect">
            <a:avLst/>
          </a:prstGeom>
          <a:noFill/>
          <a:ln>
            <a:noFill/>
          </a:ln>
        </p:spPr>
      </p:pic>
      <p:pic>
        <p:nvPicPr>
          <p:cNvPr id="7" name="Picture 6"/>
          <p:cNvPicPr/>
          <p:nvPr/>
        </p:nvPicPr>
        <p:blipFill>
          <a:blip r:embed="rId3"/>
          <a:srcRect l="6300" t="30269" r="56214" b="18848"/>
          <a:stretch>
            <a:fillRect/>
          </a:stretch>
        </p:blipFill>
        <p:spPr>
          <a:xfrm>
            <a:off x="4286248" y="4429132"/>
            <a:ext cx="4214842" cy="225583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latin typeface="Times New Roman" panose="02020603050405020304" pitchFamily="18" charset="0"/>
                <a:cs typeface="Times New Roman" panose="02020603050405020304" pitchFamily="18" charset="0"/>
              </a:rPr>
              <a:t>Decision Tree without </a:t>
            </a:r>
            <a:r>
              <a:rPr lang="en-IN" dirty="0" smtClean="0">
                <a:latin typeface="Times New Roman" panose="02020603050405020304" pitchFamily="18" charset="0"/>
                <a:cs typeface="Times New Roman" panose="02020603050405020304" pitchFamily="18" charset="0"/>
              </a:rPr>
              <a:t>Hyper parameter</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1"/>
          <a:srcRect l="5220" t="79946" r="72591" b="16689"/>
          <a:stretch>
            <a:fillRect/>
          </a:stretch>
        </p:blipFill>
        <p:spPr>
          <a:xfrm>
            <a:off x="571472" y="1643050"/>
            <a:ext cx="5214974" cy="571504"/>
          </a:xfrm>
          <a:prstGeom prst="rect">
            <a:avLst/>
          </a:prstGeom>
          <a:noFill/>
          <a:ln>
            <a:noFill/>
          </a:ln>
        </p:spPr>
      </p:pic>
      <p:pic>
        <p:nvPicPr>
          <p:cNvPr id="5" name="Picture 4"/>
          <p:cNvPicPr/>
          <p:nvPr/>
        </p:nvPicPr>
        <p:blipFill>
          <a:blip r:embed="rId2"/>
          <a:srcRect l="7218" t="29521" r="55373" b="17573"/>
          <a:stretch>
            <a:fillRect/>
          </a:stretch>
        </p:blipFill>
        <p:spPr>
          <a:xfrm>
            <a:off x="571472" y="2357430"/>
            <a:ext cx="3214710" cy="3571900"/>
          </a:xfrm>
          <a:prstGeom prst="rect">
            <a:avLst/>
          </a:prstGeom>
          <a:noFill/>
          <a:ln>
            <a:noFill/>
          </a:ln>
        </p:spPr>
      </p:pic>
      <p:pic>
        <p:nvPicPr>
          <p:cNvPr id="6" name="Picture 5"/>
          <p:cNvPicPr/>
          <p:nvPr/>
        </p:nvPicPr>
        <p:blipFill>
          <a:blip r:embed="rId3"/>
          <a:srcRect l="6176" t="31662" r="55736" b="16502"/>
          <a:stretch>
            <a:fillRect/>
          </a:stretch>
        </p:blipFill>
        <p:spPr>
          <a:xfrm>
            <a:off x="4071934" y="2428868"/>
            <a:ext cx="4286280" cy="335758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0720"/>
            <a:ext cx="8229600" cy="462280"/>
          </a:xfrm>
        </p:spPr>
        <p:txBody>
          <a:bodyPr>
            <a:normAutofit fontScale="90000"/>
          </a:bodyPr>
          <a:lstStyle/>
          <a:p>
            <a:pPr lvl="2" algn="ctr" rtl="0">
              <a:spcBef>
                <a:spcPct val="0"/>
              </a:spcBef>
            </a:pPr>
            <a:r>
              <a:rPr lang="en-IN" sz="3600" dirty="0">
                <a:latin typeface="Times New Roman" panose="02020603050405020304" pitchFamily="18" charset="0"/>
                <a:cs typeface="Times New Roman" panose="02020603050405020304" pitchFamily="18" charset="0"/>
              </a:rPr>
              <a:t>Random </a:t>
            </a:r>
            <a:r>
              <a:rPr lang="en-IN" sz="3600" dirty="0" smtClean="0">
                <a:latin typeface="Times New Roman" panose="02020603050405020304" pitchFamily="18" charset="0"/>
                <a:cs typeface="Times New Roman" panose="02020603050405020304" pitchFamily="18" charset="0"/>
              </a:rPr>
              <a:t>Forest Output</a:t>
            </a:r>
            <a:br>
              <a:rPr lang="en-US" sz="1400"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1"/>
          <a:srcRect l="5698" t="60707" r="60755" b="10758"/>
          <a:stretch>
            <a:fillRect/>
          </a:stretch>
        </p:blipFill>
        <p:spPr>
          <a:xfrm>
            <a:off x="1142976" y="1285860"/>
            <a:ext cx="6715172" cy="435771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14290"/>
            <a:ext cx="8229600" cy="785818"/>
          </a:xfrm>
        </p:spPr>
        <p:txBody>
          <a:bodyPr>
            <a:normAutofit/>
          </a:bodyPr>
          <a:lstStyle/>
          <a:p>
            <a:r>
              <a:rPr lang="en-US" sz="3200" dirty="0" smtClean="0"/>
              <a:t>Comparisons Table</a:t>
            </a:r>
            <a:endParaRPr lang="en-US" sz="3200" dirty="0"/>
          </a:p>
        </p:txBody>
      </p:sp>
      <p:graphicFrame>
        <p:nvGraphicFramePr>
          <p:cNvPr id="4" name="Content Placeholder 3"/>
          <p:cNvGraphicFramePr>
            <a:graphicFrameLocks noGrp="1"/>
          </p:cNvGraphicFramePr>
          <p:nvPr>
            <p:ph idx="1"/>
          </p:nvPr>
        </p:nvGraphicFramePr>
        <p:xfrm>
          <a:off x="357188" y="1000127"/>
          <a:ext cx="8501064" cy="5072078"/>
        </p:xfrm>
        <a:graphic>
          <a:graphicData uri="http://schemas.openxmlformats.org/drawingml/2006/table">
            <a:tbl>
              <a:tblPr firstRow="1" bandRow="1">
                <a:tableStyleId>{5C22544A-7EE6-4342-B048-85BDC9FD1C3A}</a:tableStyleId>
              </a:tblPr>
              <a:tblGrid>
                <a:gridCol w="1416844"/>
                <a:gridCol w="1416844"/>
                <a:gridCol w="1416844"/>
                <a:gridCol w="1416844"/>
                <a:gridCol w="1416844"/>
                <a:gridCol w="1416844"/>
              </a:tblGrid>
              <a:tr h="486933">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S.No</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a:latin typeface="Times New Roman" panose="02020603050405020304"/>
                          <a:ea typeface="Calibri" panose="020F0502020204030204"/>
                          <a:cs typeface="Times New Roman" panose="02020603050405020304"/>
                        </a:rPr>
                        <a:t>Algorithm name</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a:latin typeface="Times New Roman" panose="02020603050405020304"/>
                          <a:ea typeface="Calibri" panose="020F0502020204030204"/>
                          <a:cs typeface="Times New Roman" panose="02020603050405020304"/>
                        </a:rPr>
                        <a:t>Test Size</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a:latin typeface="Times New Roman" panose="02020603050405020304"/>
                          <a:ea typeface="Calibri" panose="020F0502020204030204"/>
                          <a:cs typeface="Times New Roman" panose="02020603050405020304"/>
                        </a:rPr>
                        <a:t>Random State</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a:latin typeface="Times New Roman" panose="02020603050405020304"/>
                          <a:ea typeface="Calibri" panose="020F0502020204030204"/>
                          <a:cs typeface="Times New Roman" panose="02020603050405020304"/>
                        </a:rPr>
                        <a:t>Grid Search CV</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Accuracy</a:t>
                      </a:r>
                      <a:endParaRPr lang="en-US" sz="1100" dirty="0">
                        <a:latin typeface="Calibri" panose="020F0502020204030204"/>
                        <a:ea typeface="Calibri" panose="020F0502020204030204"/>
                        <a:cs typeface="Times New Roman" panose="02020603050405020304"/>
                      </a:endParaRPr>
                    </a:p>
                  </a:txBody>
                  <a:tcPr marL="68580" marR="68580" marT="0" marB="0"/>
                </a:tc>
              </a:tr>
              <a:tr h="568113">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1</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US" sz="1100">
                          <a:latin typeface="Times New Roman" panose="02020603050405020304"/>
                          <a:ea typeface="Calibri" panose="020F0502020204030204"/>
                          <a:cs typeface="Times New Roman" panose="02020603050405020304"/>
                        </a:rPr>
                        <a:t>KMeans with KNN</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0.2</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42</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n_neighbors: 3, 5, 7, 9</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82.05%</a:t>
                      </a:r>
                      <a:endParaRPr lang="en-US" sz="1100" dirty="0">
                        <a:latin typeface="Calibri" panose="020F0502020204030204"/>
                        <a:ea typeface="Calibri" panose="020F0502020204030204"/>
                        <a:cs typeface="Times New Roman" panose="02020603050405020304"/>
                      </a:endParaRPr>
                    </a:p>
                  </a:txBody>
                  <a:tcPr marL="68580" marR="68580" marT="0" marB="0"/>
                </a:tc>
              </a:tr>
              <a:tr h="486954">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2</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US" sz="1100">
                          <a:latin typeface="Times New Roman" panose="02020603050405020304"/>
                          <a:ea typeface="Calibri" panose="020F0502020204030204"/>
                          <a:cs typeface="Times New Roman" panose="02020603050405020304"/>
                        </a:rPr>
                        <a:t>Fuzzy C-Means with KNN</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0.2</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42</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n_neighbors: 3, 5, 7, 9</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71.79%</a:t>
                      </a:r>
                      <a:endParaRPr lang="en-US" sz="1100" dirty="0">
                        <a:latin typeface="Calibri" panose="020F0502020204030204"/>
                        <a:ea typeface="Calibri" panose="020F0502020204030204"/>
                        <a:cs typeface="Times New Roman" panose="02020603050405020304"/>
                      </a:endParaRPr>
                    </a:p>
                  </a:txBody>
                  <a:tcPr marL="68580" marR="68580" marT="0" marB="0"/>
                </a:tc>
              </a:tr>
              <a:tr h="405795">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3</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US" sz="1100">
                          <a:latin typeface="Times New Roman" panose="02020603050405020304"/>
                          <a:ea typeface="Calibri" panose="020F0502020204030204"/>
                          <a:cs typeface="Times New Roman" panose="02020603050405020304"/>
                        </a:rPr>
                        <a:t>KMeans with SVM</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0.2</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42</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0.1, 1, 10</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30.77%</a:t>
                      </a:r>
                      <a:endParaRPr lang="en-US" sz="1100" dirty="0">
                        <a:latin typeface="Calibri" panose="020F0502020204030204"/>
                        <a:ea typeface="Calibri" panose="020F0502020204030204"/>
                        <a:cs typeface="Times New Roman" panose="02020603050405020304"/>
                      </a:endParaRPr>
                    </a:p>
                  </a:txBody>
                  <a:tcPr marL="68580" marR="68580" marT="0" marB="0"/>
                </a:tc>
              </a:tr>
              <a:tr h="486954">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4</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US" sz="1100">
                          <a:latin typeface="Times New Roman" panose="02020603050405020304"/>
                          <a:ea typeface="Calibri" panose="020F0502020204030204"/>
                          <a:cs typeface="Times New Roman" panose="02020603050405020304"/>
                        </a:rPr>
                        <a:t>Bayesian Classifier</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0.2</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42</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np.logspace(0, -9, num=100)</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71.79%</a:t>
                      </a:r>
                      <a:endParaRPr lang="en-US" sz="1100" dirty="0">
                        <a:latin typeface="Calibri" panose="020F0502020204030204"/>
                        <a:ea typeface="Calibri" panose="020F0502020204030204"/>
                        <a:cs typeface="Times New Roman" panose="02020603050405020304"/>
                      </a:endParaRPr>
                    </a:p>
                  </a:txBody>
                  <a:tcPr marL="68580" marR="68580" marT="0" marB="0"/>
                </a:tc>
              </a:tr>
              <a:tr h="486954">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5</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US" sz="1100">
                          <a:latin typeface="Times New Roman" panose="02020603050405020304"/>
                          <a:ea typeface="Calibri" panose="020F0502020204030204"/>
                          <a:cs typeface="Times New Roman" panose="02020603050405020304"/>
                        </a:rPr>
                        <a:t>Naïve Bayes Classifier</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0.2</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42</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np.logspace(0, -9, num=100)</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71.79%</a:t>
                      </a:r>
                      <a:endParaRPr lang="en-US" sz="1100" dirty="0">
                        <a:latin typeface="Calibri" panose="020F0502020204030204"/>
                        <a:ea typeface="Calibri" panose="020F0502020204030204"/>
                        <a:cs typeface="Times New Roman" panose="02020603050405020304"/>
                      </a:endParaRPr>
                    </a:p>
                  </a:txBody>
                  <a:tcPr marL="68580" marR="68580" marT="0" marB="0"/>
                </a:tc>
              </a:tr>
              <a:tr h="2150375">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6</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US" sz="1100">
                          <a:latin typeface="Times New Roman" panose="02020603050405020304"/>
                          <a:ea typeface="Calibri" panose="020F0502020204030204"/>
                          <a:cs typeface="Times New Roman" panose="02020603050405020304"/>
                        </a:rPr>
                        <a:t>Decision Tree</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0.2</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42</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'criterion': ['gini', 'entropy'],</a:t>
                      </a:r>
                      <a:endParaRPr lang="en-US" sz="1100">
                        <a:latin typeface="Calibri" panose="020F0502020204030204"/>
                        <a:ea typeface="Calibri" panose="020F0502020204030204"/>
                        <a:cs typeface="Times New Roman" panose="02020603050405020304"/>
                      </a:endParaRPr>
                    </a:p>
                    <a:p>
                      <a:pPr algn="just">
                        <a:lnSpc>
                          <a:spcPct val="115000"/>
                        </a:lnSpc>
                        <a:spcAft>
                          <a:spcPts val="0"/>
                        </a:spcAft>
                      </a:pPr>
                      <a:r>
                        <a:rPr lang="en-IN" sz="1200">
                          <a:latin typeface="Times New Roman" panose="02020603050405020304"/>
                          <a:ea typeface="Calibri" panose="020F0502020204030204"/>
                          <a:cs typeface="Times New Roman" panose="02020603050405020304"/>
                        </a:rPr>
                        <a:t>    'max_depth': [None, 10, 20, 30, 40, 50],   'min_samples_split': [2, 5, 10],    'min_samples_leaf': [1, 2, 4]</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82.05%</a:t>
                      </a:r>
                      <a:endParaRPr lang="en-US" sz="1100" dirty="0">
                        <a:latin typeface="Calibri" panose="020F0502020204030204"/>
                        <a:ea typeface="Calibri" panose="020F0502020204030204"/>
                        <a:cs typeface="Times New Roman" panose="02020603050405020304"/>
                      </a:endParaRPr>
                    </a:p>
                  </a:txBody>
                  <a:tcPr marL="68580" marR="68580" marT="0" marB="0"/>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200" dirty="0">
                <a:latin typeface="Times New Roman" panose="02020603050405020304" pitchFamily="18" charset="0"/>
                <a:cs typeface="Times New Roman" panose="02020603050405020304" pitchFamily="18" charset="0"/>
              </a:rPr>
              <a:t>K-Means with </a:t>
            </a:r>
            <a:r>
              <a:rPr lang="en-IN" sz="3200" dirty="0" err="1">
                <a:latin typeface="Times New Roman" panose="02020603050405020304" pitchFamily="18" charset="0"/>
                <a:cs typeface="Times New Roman" panose="02020603050405020304" pitchFamily="18" charset="0"/>
              </a:rPr>
              <a:t>Convolutional</a:t>
            </a:r>
            <a:r>
              <a:rPr lang="en-IN" sz="3200" dirty="0">
                <a:latin typeface="Times New Roman" panose="02020603050405020304" pitchFamily="18" charset="0"/>
                <a:cs typeface="Times New Roman" panose="02020603050405020304" pitchFamily="18" charset="0"/>
              </a:rPr>
              <a:t> Neural Network with </a:t>
            </a:r>
            <a:r>
              <a:rPr lang="en-IN" sz="3200" dirty="0" err="1">
                <a:latin typeface="Times New Roman" panose="02020603050405020304" pitchFamily="18" charset="0"/>
                <a:cs typeface="Times New Roman" panose="02020603050405020304" pitchFamily="18" charset="0"/>
              </a:rPr>
              <a:t>Hyperparameter</a:t>
            </a:r>
            <a:endParaRPr lang="en-US" sz="3200"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nvPr>
        </p:nvGraphicFramePr>
        <p:xfrm>
          <a:off x="571472" y="1428736"/>
          <a:ext cx="3357586" cy="2714641"/>
        </p:xfrm>
        <a:graphic>
          <a:graphicData uri="http://schemas.openxmlformats.org/drawingml/2006/table">
            <a:tbl>
              <a:tblPr firstRow="1" bandRow="1">
                <a:tableStyleId>{5C22544A-7EE6-4342-B048-85BDC9FD1C3A}</a:tableStyleId>
              </a:tblPr>
              <a:tblGrid>
                <a:gridCol w="740900"/>
                <a:gridCol w="1830868"/>
                <a:gridCol w="785818"/>
              </a:tblGrid>
              <a:tr h="481753">
                <a:tc>
                  <a:txBody>
                    <a:bodyPr/>
                    <a:lstStyle/>
                    <a:p>
                      <a:r>
                        <a:rPr lang="en-IN" sz="1800" b="1" kern="1200" dirty="0" smtClean="0">
                          <a:solidFill>
                            <a:schemeClr val="lt1"/>
                          </a:solidFill>
                          <a:latin typeface="+mn-lt"/>
                          <a:ea typeface="+mn-ea"/>
                          <a:cs typeface="+mn-cs"/>
                        </a:rPr>
                        <a:t>S. No</a:t>
                      </a:r>
                      <a:endParaRPr lang="en-US" dirty="0"/>
                    </a:p>
                  </a:txBody>
                  <a:tcPr/>
                </a:tc>
                <a:tc>
                  <a:txBody>
                    <a:bodyPr/>
                    <a:lstStyle/>
                    <a:p>
                      <a:r>
                        <a:rPr lang="en-IN" sz="1800" b="1" kern="1200" dirty="0" smtClean="0">
                          <a:solidFill>
                            <a:schemeClr val="lt1"/>
                          </a:solidFill>
                          <a:latin typeface="+mn-lt"/>
                          <a:ea typeface="+mn-ea"/>
                          <a:cs typeface="+mn-cs"/>
                        </a:rPr>
                        <a:t>Parameter Name</a:t>
                      </a:r>
                      <a:endParaRPr lang="en-US" dirty="0"/>
                    </a:p>
                  </a:txBody>
                  <a:tcPr/>
                </a:tc>
                <a:tc>
                  <a:txBody>
                    <a:bodyPr/>
                    <a:lstStyle/>
                    <a:p>
                      <a:r>
                        <a:rPr lang="en-IN" sz="1800" b="1" kern="1200" dirty="0" smtClean="0">
                          <a:solidFill>
                            <a:schemeClr val="lt1"/>
                          </a:solidFill>
                          <a:latin typeface="+mn-lt"/>
                          <a:ea typeface="+mn-ea"/>
                          <a:cs typeface="+mn-cs"/>
                        </a:rPr>
                        <a:t> Value</a:t>
                      </a:r>
                      <a:endParaRPr lang="en-US" dirty="0"/>
                    </a:p>
                  </a:txBody>
                  <a:tcPr/>
                </a:tc>
              </a:tr>
              <a:tr h="279111">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1</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US" sz="1200">
                          <a:latin typeface="Times New Roman" panose="02020603050405020304"/>
                          <a:ea typeface="Calibri" panose="020F0502020204030204"/>
                          <a:cs typeface="Times New Roman" panose="02020603050405020304"/>
                        </a:rPr>
                        <a:t>Epochs</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10</a:t>
                      </a:r>
                      <a:endParaRPr lang="en-US" sz="1100" dirty="0">
                        <a:latin typeface="Calibri" panose="020F0502020204030204"/>
                        <a:ea typeface="Calibri" panose="020F0502020204030204"/>
                        <a:cs typeface="Times New Roman" panose="02020603050405020304"/>
                      </a:endParaRPr>
                    </a:p>
                  </a:txBody>
                  <a:tcPr marL="68580" marR="68580" marT="0" marB="0"/>
                </a:tc>
              </a:tr>
              <a:tr h="279111">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2</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US" sz="1200">
                          <a:latin typeface="Times New Roman" panose="02020603050405020304"/>
                          <a:ea typeface="Calibri" panose="020F0502020204030204"/>
                          <a:cs typeface="Times New Roman" panose="02020603050405020304"/>
                        </a:rPr>
                        <a:t>Accuracy </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65.86%</a:t>
                      </a:r>
                      <a:endParaRPr lang="en-US" sz="1100" dirty="0">
                        <a:latin typeface="Calibri" panose="020F0502020204030204"/>
                        <a:ea typeface="Calibri" panose="020F0502020204030204"/>
                        <a:cs typeface="Times New Roman" panose="02020603050405020304"/>
                      </a:endParaRPr>
                    </a:p>
                  </a:txBody>
                  <a:tcPr marL="68580" marR="68580" marT="0" marB="0"/>
                </a:tc>
              </a:tr>
              <a:tr h="279111">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3</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US" sz="1200">
                          <a:latin typeface="Times New Roman" panose="02020603050405020304"/>
                          <a:ea typeface="Calibri" panose="020F0502020204030204"/>
                          <a:cs typeface="Times New Roman" panose="02020603050405020304"/>
                        </a:rPr>
                        <a:t>Precision</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0.66</a:t>
                      </a:r>
                      <a:endParaRPr lang="en-US" sz="1100" dirty="0">
                        <a:latin typeface="Calibri" panose="020F0502020204030204"/>
                        <a:ea typeface="Calibri" panose="020F0502020204030204"/>
                        <a:cs typeface="Times New Roman" panose="02020603050405020304"/>
                      </a:endParaRPr>
                    </a:p>
                  </a:txBody>
                  <a:tcPr marL="68580" marR="68580" marT="0" marB="0"/>
                </a:tc>
              </a:tr>
              <a:tr h="279111">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4</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US" sz="1200">
                          <a:latin typeface="Times New Roman" panose="02020603050405020304"/>
                          <a:ea typeface="Calibri" panose="020F0502020204030204"/>
                          <a:cs typeface="Times New Roman" panose="02020603050405020304"/>
                        </a:rPr>
                        <a:t>Recall</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1.00</a:t>
                      </a:r>
                      <a:endParaRPr lang="en-US" sz="1100" dirty="0">
                        <a:latin typeface="Calibri" panose="020F0502020204030204"/>
                        <a:ea typeface="Calibri" panose="020F0502020204030204"/>
                        <a:cs typeface="Times New Roman" panose="02020603050405020304"/>
                      </a:endParaRPr>
                    </a:p>
                  </a:txBody>
                  <a:tcPr marL="68580" marR="68580" marT="0" marB="0"/>
                </a:tc>
              </a:tr>
              <a:tr h="279111">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5</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US" sz="1200">
                          <a:latin typeface="Times New Roman" panose="02020603050405020304"/>
                          <a:ea typeface="Calibri" panose="020F0502020204030204"/>
                          <a:cs typeface="Times New Roman" panose="02020603050405020304"/>
                        </a:rPr>
                        <a:t>F1 Score</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0.736</a:t>
                      </a:r>
                      <a:endParaRPr lang="en-US" sz="1100">
                        <a:latin typeface="Calibri" panose="020F0502020204030204"/>
                        <a:ea typeface="Calibri" panose="020F0502020204030204"/>
                        <a:cs typeface="Times New Roman" panose="02020603050405020304"/>
                      </a:endParaRPr>
                    </a:p>
                  </a:txBody>
                  <a:tcPr marL="68580" marR="68580" marT="0" marB="0"/>
                </a:tc>
              </a:tr>
              <a:tr h="279111">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6</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Optimizer</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Adam</a:t>
                      </a:r>
                      <a:endParaRPr lang="en-US" sz="1100" dirty="0">
                        <a:latin typeface="Calibri" panose="020F0502020204030204"/>
                        <a:ea typeface="Calibri" panose="020F0502020204030204"/>
                        <a:cs typeface="Times New Roman" panose="02020603050405020304"/>
                      </a:endParaRPr>
                    </a:p>
                  </a:txBody>
                  <a:tcPr marL="68580" marR="68580" marT="0" marB="0"/>
                </a:tc>
              </a:tr>
              <a:tr h="279111">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7</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Learning Rate</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0.001</a:t>
                      </a:r>
                      <a:endParaRPr lang="en-US" sz="1100">
                        <a:latin typeface="Calibri" panose="020F0502020204030204"/>
                        <a:ea typeface="Calibri" panose="020F0502020204030204"/>
                        <a:cs typeface="Times New Roman" panose="02020603050405020304"/>
                      </a:endParaRPr>
                    </a:p>
                  </a:txBody>
                  <a:tcPr marL="68580" marR="68580" marT="0" marB="0"/>
                </a:tc>
              </a:tr>
              <a:tr h="279111">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8</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Batch </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64</a:t>
                      </a:r>
                      <a:endParaRPr lang="en-US" sz="1100" dirty="0">
                        <a:latin typeface="Calibri" panose="020F0502020204030204"/>
                        <a:ea typeface="Calibri" panose="020F0502020204030204"/>
                        <a:cs typeface="Times New Roman" panose="02020603050405020304"/>
                      </a:endParaRPr>
                    </a:p>
                  </a:txBody>
                  <a:tcPr marL="68580" marR="68580" marT="0" marB="0"/>
                </a:tc>
              </a:tr>
            </a:tbl>
          </a:graphicData>
        </a:graphic>
      </p:graphicFrame>
      <p:pic>
        <p:nvPicPr>
          <p:cNvPr id="5" name="Picture 4"/>
          <p:cNvPicPr/>
          <p:nvPr/>
        </p:nvPicPr>
        <p:blipFill>
          <a:blip r:embed="rId1"/>
          <a:srcRect l="4828" t="23249" r="1874" b="26190"/>
          <a:stretch>
            <a:fillRect/>
          </a:stretch>
        </p:blipFill>
        <p:spPr>
          <a:xfrm>
            <a:off x="642910" y="4286256"/>
            <a:ext cx="8143932" cy="2254250"/>
          </a:xfrm>
          <a:prstGeom prst="rect">
            <a:avLst/>
          </a:prstGeom>
          <a:noFill/>
          <a:ln>
            <a:noFill/>
          </a:ln>
        </p:spPr>
      </p:pic>
      <p:pic>
        <p:nvPicPr>
          <p:cNvPr id="6" name="Picture 5"/>
          <p:cNvPicPr/>
          <p:nvPr/>
        </p:nvPicPr>
        <p:blipFill>
          <a:blip r:embed="rId2"/>
          <a:srcRect l="5583" t="18865" r="47132" b="16808"/>
          <a:stretch>
            <a:fillRect/>
          </a:stretch>
        </p:blipFill>
        <p:spPr>
          <a:xfrm>
            <a:off x="4000496" y="1500174"/>
            <a:ext cx="4857784" cy="271464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nvPr>
        </p:nvGraphicFramePr>
        <p:xfrm>
          <a:off x="357158" y="571480"/>
          <a:ext cx="8229600" cy="5848814"/>
        </p:xfrm>
        <a:graphic>
          <a:graphicData uri="http://schemas.openxmlformats.org/drawingml/2006/table">
            <a:tbl>
              <a:tblPr firstRow="1" bandRow="1">
                <a:tableStyleId>{5C22544A-7EE6-4342-B048-85BDC9FD1C3A}</a:tableStyleId>
              </a:tblPr>
              <a:tblGrid>
                <a:gridCol w="1013460"/>
                <a:gridCol w="3101340"/>
                <a:gridCol w="2057400"/>
                <a:gridCol w="2057400"/>
              </a:tblGrid>
              <a:tr h="370032">
                <a:tc>
                  <a:txBody>
                    <a:bodyPr/>
                    <a:lstStyle/>
                    <a:p>
                      <a:pPr algn="ctr">
                        <a:lnSpc>
                          <a:spcPct val="107000"/>
                        </a:lnSpc>
                        <a:spcAft>
                          <a:spcPts val="0"/>
                        </a:spcAft>
                      </a:pPr>
                      <a:r>
                        <a:rPr lang="en-IN" sz="1400" b="1" dirty="0">
                          <a:latin typeface="Times New Roman" panose="02020603050405020304"/>
                          <a:ea typeface="Calibri" panose="020F0502020204030204"/>
                          <a:cs typeface="Times New Roman" panose="02020603050405020304"/>
                        </a:rPr>
                        <a:t>S.No</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b="1">
                          <a:latin typeface="Times New Roman" panose="02020603050405020304"/>
                          <a:ea typeface="Calibri" panose="020F0502020204030204"/>
                          <a:cs typeface="Times New Roman" panose="02020603050405020304"/>
                        </a:rPr>
                        <a:t>Paper Name</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b="1">
                          <a:latin typeface="Times New Roman" panose="02020603050405020304"/>
                          <a:ea typeface="Calibri" panose="020F0502020204030204"/>
                          <a:cs typeface="Times New Roman" panose="02020603050405020304"/>
                        </a:rPr>
                        <a:t>Conference Name</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b="1" dirty="0">
                          <a:latin typeface="Times New Roman" panose="02020603050405020304"/>
                          <a:ea typeface="Calibri" panose="020F0502020204030204"/>
                          <a:cs typeface="Times New Roman" panose="02020603050405020304"/>
                        </a:rPr>
                        <a:t>Citation</a:t>
                      </a:r>
                      <a:endParaRPr lang="en-US" sz="1100" dirty="0">
                        <a:latin typeface="Calibri" panose="020F0502020204030204"/>
                        <a:ea typeface="Calibri" panose="020F0502020204030204"/>
                        <a:cs typeface="Times New Roman" panose="02020603050405020304"/>
                      </a:endParaRPr>
                    </a:p>
                  </a:txBody>
                  <a:tcPr marL="68580" marR="68580" marT="0" marB="0" anchor="ctr"/>
                </a:tc>
              </a:tr>
              <a:tr h="911139">
                <a:tc>
                  <a:txBody>
                    <a:bodyPr/>
                    <a:lstStyle/>
                    <a:p>
                      <a:pPr algn="ctr">
                        <a:lnSpc>
                          <a:spcPts val="2640"/>
                        </a:lnSpc>
                        <a:spcAft>
                          <a:spcPts val="0"/>
                        </a:spcAft>
                      </a:pPr>
                      <a:r>
                        <a:rPr lang="en-IN" sz="1400" b="0" dirty="0">
                          <a:solidFill>
                            <a:srgbClr val="000000"/>
                          </a:solidFill>
                          <a:latin typeface="Times New Roman" panose="02020603050405020304"/>
                          <a:ea typeface="Times New Roman" panose="02020603050405020304"/>
                        </a:rPr>
                        <a:t>1</a:t>
                      </a:r>
                      <a:endParaRPr lang="en-US" sz="1000" b="1" dirty="0">
                        <a:latin typeface="Times New Roman" panose="02020603050405020304"/>
                        <a:ea typeface="Times New Roman" panose="02020603050405020304"/>
                      </a:endParaRPr>
                    </a:p>
                  </a:txBody>
                  <a:tcPr marL="68580" marR="68580" marT="0" marB="0" anchor="ctr"/>
                </a:tc>
                <a:tc>
                  <a:txBody>
                    <a:bodyPr/>
                    <a:lstStyle/>
                    <a:p>
                      <a:pPr algn="ctr">
                        <a:lnSpc>
                          <a:spcPct val="107000"/>
                        </a:lnSpc>
                        <a:spcAft>
                          <a:spcPts val="0"/>
                        </a:spcAft>
                      </a:pPr>
                      <a:r>
                        <a:rPr lang="en-IN" sz="1400" dirty="0">
                          <a:solidFill>
                            <a:srgbClr val="000000"/>
                          </a:solidFill>
                          <a:latin typeface="Times New Roman" panose="02020603050405020304"/>
                          <a:ea typeface="Calibri" panose="020F0502020204030204"/>
                          <a:cs typeface="Times New Roman" panose="02020603050405020304"/>
                        </a:rPr>
                        <a:t>Detecting Malicious URL</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u="none" strike="noStrike">
                          <a:solidFill>
                            <a:srgbClr val="000000"/>
                          </a:solidFill>
                          <a:latin typeface="Times New Roman" panose="02020603050405020304"/>
                          <a:ea typeface="Calibri" panose="020F0502020204030204"/>
                          <a:cs typeface="Times New Roman" panose="02020603050405020304"/>
                          <a:hlinkClick r:id="rId1"/>
                        </a:rPr>
                        <a:t>2020 International Conference on Computing and Information Technology (ICCIT-1441)</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u="none" strike="noStrike" dirty="0" err="1">
                          <a:solidFill>
                            <a:srgbClr val="000000"/>
                          </a:solidFill>
                          <a:latin typeface="Times New Roman" panose="02020603050405020304"/>
                          <a:ea typeface="Calibri" panose="020F0502020204030204"/>
                          <a:cs typeface="Times New Roman" panose="02020603050405020304"/>
                          <a:hlinkClick r:id="rId2"/>
                        </a:rPr>
                        <a:t>FatimahAlkhudair</a:t>
                      </a:r>
                      <a:r>
                        <a:rPr lang="en-IN" sz="1400" dirty="0">
                          <a:solidFill>
                            <a:srgbClr val="000000"/>
                          </a:solidFill>
                          <a:latin typeface="Times New Roman" panose="02020603050405020304"/>
                          <a:ea typeface="Calibri" panose="020F0502020204030204"/>
                          <a:cs typeface="Times New Roman" panose="02020603050405020304"/>
                        </a:rPr>
                        <a:t>, </a:t>
                      </a:r>
                      <a:r>
                        <a:rPr lang="en-IN" sz="1400" u="none" strike="noStrike" dirty="0" err="1">
                          <a:solidFill>
                            <a:srgbClr val="000000"/>
                          </a:solidFill>
                          <a:latin typeface="Times New Roman" panose="02020603050405020304"/>
                          <a:ea typeface="Calibri" panose="020F0502020204030204"/>
                          <a:cs typeface="Times New Roman" panose="02020603050405020304"/>
                          <a:hlinkClick r:id="rId3"/>
                        </a:rPr>
                        <a:t>Mada</a:t>
                      </a:r>
                      <a:r>
                        <a:rPr lang="en-IN" sz="1400" u="none" strike="noStrike" dirty="0">
                          <a:solidFill>
                            <a:srgbClr val="000000"/>
                          </a:solidFill>
                          <a:latin typeface="Times New Roman" panose="02020603050405020304"/>
                          <a:ea typeface="Calibri" panose="020F0502020204030204"/>
                          <a:cs typeface="Times New Roman" panose="02020603050405020304"/>
                          <a:hlinkClick r:id="rId3"/>
                        </a:rPr>
                        <a:t> </a:t>
                      </a:r>
                      <a:r>
                        <a:rPr lang="en-IN" sz="1400" u="none" strike="noStrike" dirty="0" err="1">
                          <a:solidFill>
                            <a:srgbClr val="000000"/>
                          </a:solidFill>
                          <a:latin typeface="Times New Roman" panose="02020603050405020304"/>
                          <a:ea typeface="Calibri" panose="020F0502020204030204"/>
                          <a:cs typeface="Times New Roman" panose="02020603050405020304"/>
                          <a:hlinkClick r:id="rId3"/>
                        </a:rPr>
                        <a:t>Alassaf</a:t>
                      </a:r>
                      <a:r>
                        <a:rPr lang="en-IN" sz="1400" dirty="0">
                          <a:solidFill>
                            <a:srgbClr val="000000"/>
                          </a:solidFill>
                          <a:latin typeface="Times New Roman" panose="02020603050405020304"/>
                          <a:ea typeface="Calibri" panose="020F0502020204030204"/>
                          <a:cs typeface="Times New Roman" panose="02020603050405020304"/>
                        </a:rPr>
                        <a:t>, </a:t>
                      </a:r>
                      <a:r>
                        <a:rPr lang="en-IN" sz="1400" u="none" strike="noStrike" dirty="0" err="1">
                          <a:solidFill>
                            <a:srgbClr val="000000"/>
                          </a:solidFill>
                          <a:latin typeface="Times New Roman" panose="02020603050405020304"/>
                          <a:ea typeface="Calibri" panose="020F0502020204030204"/>
                          <a:cs typeface="Times New Roman" panose="02020603050405020304"/>
                          <a:hlinkClick r:id="rId4"/>
                        </a:rPr>
                        <a:t>Rehan</a:t>
                      </a:r>
                      <a:r>
                        <a:rPr lang="en-IN" sz="1400" u="none" strike="noStrike" dirty="0">
                          <a:solidFill>
                            <a:srgbClr val="000000"/>
                          </a:solidFill>
                          <a:latin typeface="Times New Roman" panose="02020603050405020304"/>
                          <a:ea typeface="Calibri" panose="020F0502020204030204"/>
                          <a:cs typeface="Times New Roman" panose="02020603050405020304"/>
                          <a:hlinkClick r:id="rId4"/>
                        </a:rPr>
                        <a:t> </a:t>
                      </a:r>
                      <a:r>
                        <a:rPr lang="en-IN" sz="1400" u="none" strike="noStrike" dirty="0" err="1">
                          <a:solidFill>
                            <a:srgbClr val="000000"/>
                          </a:solidFill>
                          <a:latin typeface="Times New Roman" panose="02020603050405020304"/>
                          <a:ea typeface="Calibri" panose="020F0502020204030204"/>
                          <a:cs typeface="Times New Roman" panose="02020603050405020304"/>
                          <a:hlinkClick r:id="rId4"/>
                        </a:rPr>
                        <a:t>UllahKhan</a:t>
                      </a:r>
                      <a:r>
                        <a:rPr lang="en-IN" sz="1400" dirty="0">
                          <a:solidFill>
                            <a:srgbClr val="000000"/>
                          </a:solidFill>
                          <a:latin typeface="Times New Roman" panose="02020603050405020304"/>
                          <a:ea typeface="Calibri" panose="020F0502020204030204"/>
                          <a:cs typeface="Times New Roman" panose="02020603050405020304"/>
                        </a:rPr>
                        <a:t>, </a:t>
                      </a:r>
                      <a:r>
                        <a:rPr lang="en-IN" sz="1400" u="none" strike="noStrike" dirty="0" err="1">
                          <a:solidFill>
                            <a:srgbClr val="000000"/>
                          </a:solidFill>
                          <a:latin typeface="Times New Roman" panose="02020603050405020304"/>
                          <a:ea typeface="Calibri" panose="020F0502020204030204"/>
                          <a:cs typeface="Times New Roman" panose="02020603050405020304"/>
                          <a:hlinkClick r:id="rId5"/>
                        </a:rPr>
                        <a:t>Shouq</a:t>
                      </a:r>
                      <a:r>
                        <a:rPr lang="en-IN" sz="1400" u="none" strike="noStrike" dirty="0">
                          <a:solidFill>
                            <a:srgbClr val="000000"/>
                          </a:solidFill>
                          <a:latin typeface="Times New Roman" panose="02020603050405020304"/>
                          <a:ea typeface="Calibri" panose="020F0502020204030204"/>
                          <a:cs typeface="Times New Roman" panose="02020603050405020304"/>
                          <a:hlinkClick r:id="rId5"/>
                        </a:rPr>
                        <a:t> </a:t>
                      </a:r>
                      <a:r>
                        <a:rPr lang="en-IN" sz="1400" u="none" strike="noStrike" dirty="0" err="1">
                          <a:solidFill>
                            <a:srgbClr val="000000"/>
                          </a:solidFill>
                          <a:latin typeface="Times New Roman" panose="02020603050405020304"/>
                          <a:ea typeface="Calibri" panose="020F0502020204030204"/>
                          <a:cs typeface="Times New Roman" panose="02020603050405020304"/>
                          <a:hlinkClick r:id="rId5"/>
                        </a:rPr>
                        <a:t>Alfarraj</a:t>
                      </a:r>
                      <a:endParaRPr lang="en-US" sz="1100" dirty="0">
                        <a:latin typeface="Calibri" panose="020F0502020204030204"/>
                        <a:ea typeface="Calibri" panose="020F0502020204030204"/>
                        <a:cs typeface="Times New Roman" panose="02020603050405020304"/>
                      </a:endParaRPr>
                    </a:p>
                  </a:txBody>
                  <a:tcPr marL="68580" marR="68580" marT="0" marB="0" anchor="ctr"/>
                </a:tc>
              </a:tr>
              <a:tr h="1138924">
                <a:tc>
                  <a:txBody>
                    <a:bodyPr/>
                    <a:lstStyle/>
                    <a:p>
                      <a:pPr algn="ctr">
                        <a:lnSpc>
                          <a:spcPct val="107000"/>
                        </a:lnSpc>
                        <a:spcAft>
                          <a:spcPts val="0"/>
                        </a:spcAft>
                      </a:pPr>
                      <a:r>
                        <a:rPr lang="en-IN" sz="1400" dirty="0">
                          <a:latin typeface="Times New Roman" panose="02020603050405020304"/>
                          <a:ea typeface="Calibri" panose="020F0502020204030204"/>
                          <a:cs typeface="Times New Roman" panose="02020603050405020304"/>
                        </a:rPr>
                        <a:t>2</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a:latin typeface="Times New Roman" panose="02020603050405020304"/>
                          <a:ea typeface="Calibri" panose="020F0502020204030204"/>
                          <a:cs typeface="Times New Roman" panose="02020603050405020304"/>
                        </a:rPr>
                        <a:t>Malicious URL: Analysis and Detection using Machine Learning</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a:latin typeface="Times New Roman" panose="02020603050405020304"/>
                          <a:ea typeface="Calibri" panose="020F0502020204030204"/>
                          <a:cs typeface="Times New Roman" panose="02020603050405020304"/>
                        </a:rPr>
                        <a:t>2023 </a:t>
                      </a:r>
                      <a:r>
                        <a:rPr lang="en-IN" sz="1400" u="none" strike="noStrike">
                          <a:latin typeface="Times New Roman" panose="02020603050405020304"/>
                          <a:ea typeface="Calibri" panose="020F0502020204030204"/>
                          <a:cs typeface="Times New Roman" panose="02020603050405020304"/>
                          <a:hlinkClick r:id="rId6"/>
                        </a:rPr>
                        <a:t>10th International Conference on Computing for Sustainable Global Development (INDIACom)</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u="none" strike="noStrike" dirty="0" err="1">
                          <a:latin typeface="Times New Roman" panose="02020603050405020304"/>
                          <a:ea typeface="Calibri" panose="020F0502020204030204"/>
                          <a:cs typeface="Times New Roman" panose="02020603050405020304"/>
                          <a:hlinkClick r:id="rId7"/>
                        </a:rPr>
                        <a:t>Mansi</a:t>
                      </a:r>
                      <a:r>
                        <a:rPr lang="en-IN" sz="1400" u="none" strike="noStrike" dirty="0">
                          <a:latin typeface="Times New Roman" panose="02020603050405020304"/>
                          <a:ea typeface="Calibri" panose="020F0502020204030204"/>
                          <a:cs typeface="Times New Roman" panose="02020603050405020304"/>
                          <a:hlinkClick r:id="rId7"/>
                        </a:rPr>
                        <a:t> </a:t>
                      </a:r>
                      <a:r>
                        <a:rPr lang="en-IN" sz="1400" u="none" strike="noStrike" dirty="0" err="1">
                          <a:latin typeface="Times New Roman" panose="02020603050405020304"/>
                          <a:ea typeface="Calibri" panose="020F0502020204030204"/>
                          <a:cs typeface="Times New Roman" panose="02020603050405020304"/>
                          <a:hlinkClick r:id="rId7"/>
                        </a:rPr>
                        <a:t>Mehndiratta</a:t>
                      </a:r>
                      <a:r>
                        <a:rPr lang="en-IN" sz="1400" dirty="0">
                          <a:latin typeface="Times New Roman" panose="02020603050405020304"/>
                          <a:ea typeface="Calibri" panose="020F0502020204030204"/>
                          <a:cs typeface="Times New Roman" panose="02020603050405020304"/>
                        </a:rPr>
                        <a:t>,</a:t>
                      </a:r>
                      <a:endParaRPr lang="en-US" sz="1100" dirty="0">
                        <a:latin typeface="Calibri" panose="020F0502020204030204"/>
                        <a:ea typeface="Calibri" panose="020F0502020204030204"/>
                        <a:cs typeface="Times New Roman" panose="02020603050405020304"/>
                      </a:endParaRPr>
                    </a:p>
                    <a:p>
                      <a:pPr algn="ctr">
                        <a:lnSpc>
                          <a:spcPct val="107000"/>
                        </a:lnSpc>
                        <a:spcAft>
                          <a:spcPts val="0"/>
                        </a:spcAft>
                      </a:pPr>
                      <a:r>
                        <a:rPr lang="en-IN" sz="1400" u="none" strike="noStrike" dirty="0" err="1">
                          <a:latin typeface="Times New Roman" panose="02020603050405020304"/>
                          <a:ea typeface="Calibri" panose="020F0502020204030204"/>
                          <a:cs typeface="Times New Roman" panose="02020603050405020304"/>
                          <a:hlinkClick r:id="rId8"/>
                        </a:rPr>
                        <a:t>NamanJain</a:t>
                      </a:r>
                      <a:r>
                        <a:rPr lang="en-IN" sz="1400" dirty="0">
                          <a:latin typeface="Times New Roman" panose="02020603050405020304"/>
                          <a:ea typeface="Calibri" panose="020F0502020204030204"/>
                          <a:cs typeface="Times New Roman" panose="02020603050405020304"/>
                        </a:rPr>
                        <a:t>, </a:t>
                      </a:r>
                      <a:r>
                        <a:rPr lang="en-IN" sz="1400" u="none" strike="noStrike" dirty="0" err="1">
                          <a:latin typeface="Times New Roman" panose="02020603050405020304"/>
                          <a:ea typeface="Calibri" panose="020F0502020204030204"/>
                          <a:cs typeface="Times New Roman" panose="02020603050405020304"/>
                          <a:hlinkClick r:id="rId9"/>
                        </a:rPr>
                        <a:t>Ankit</a:t>
                      </a:r>
                      <a:r>
                        <a:rPr lang="en-IN" sz="1400" u="none" strike="noStrike" dirty="0">
                          <a:latin typeface="Times New Roman" panose="02020603050405020304"/>
                          <a:ea typeface="Calibri" panose="020F0502020204030204"/>
                          <a:cs typeface="Times New Roman" panose="02020603050405020304"/>
                          <a:hlinkClick r:id="rId9"/>
                        </a:rPr>
                        <a:t> </a:t>
                      </a:r>
                      <a:r>
                        <a:rPr lang="en-IN" sz="1400" u="none" strike="noStrike" dirty="0" err="1">
                          <a:latin typeface="Times New Roman" panose="02020603050405020304"/>
                          <a:ea typeface="Calibri" panose="020F0502020204030204"/>
                          <a:cs typeface="Times New Roman" panose="02020603050405020304"/>
                          <a:hlinkClick r:id="rId9"/>
                        </a:rPr>
                        <a:t>Malhotra</a:t>
                      </a:r>
                      <a:r>
                        <a:rPr lang="en-IN" sz="1400" dirty="0">
                          <a:latin typeface="Times New Roman" panose="02020603050405020304"/>
                          <a:ea typeface="Calibri" panose="020F0502020204030204"/>
                          <a:cs typeface="Times New Roman" panose="02020603050405020304"/>
                        </a:rPr>
                        <a:t>, </a:t>
                      </a:r>
                      <a:r>
                        <a:rPr lang="en-IN" sz="1400" u="none" strike="noStrike" dirty="0" err="1">
                          <a:latin typeface="Times New Roman" panose="02020603050405020304"/>
                          <a:ea typeface="Calibri" panose="020F0502020204030204"/>
                          <a:cs typeface="Times New Roman" panose="02020603050405020304"/>
                          <a:hlinkClick r:id="rId10"/>
                        </a:rPr>
                        <a:t>Ishika</a:t>
                      </a:r>
                      <a:r>
                        <a:rPr lang="en-IN" sz="1400" u="none" strike="noStrike" dirty="0">
                          <a:latin typeface="Times New Roman" panose="02020603050405020304"/>
                          <a:ea typeface="Calibri" panose="020F0502020204030204"/>
                          <a:cs typeface="Times New Roman" panose="02020603050405020304"/>
                          <a:hlinkClick r:id="rId10"/>
                        </a:rPr>
                        <a:t> Gupta</a:t>
                      </a:r>
                      <a:r>
                        <a:rPr lang="en-IN" sz="1400" dirty="0">
                          <a:latin typeface="Times New Roman" panose="02020603050405020304"/>
                          <a:ea typeface="Calibri" panose="020F0502020204030204"/>
                          <a:cs typeface="Times New Roman" panose="02020603050405020304"/>
                        </a:rPr>
                        <a:t>, </a:t>
                      </a:r>
                      <a:r>
                        <a:rPr lang="en-IN" sz="1400" u="none" strike="noStrike" dirty="0" err="1">
                          <a:latin typeface="Times New Roman" panose="02020603050405020304"/>
                          <a:ea typeface="Calibri" panose="020F0502020204030204"/>
                          <a:cs typeface="Times New Roman" panose="02020603050405020304"/>
                          <a:hlinkClick r:id="rId11"/>
                        </a:rPr>
                        <a:t>Rachna</a:t>
                      </a:r>
                      <a:r>
                        <a:rPr lang="en-IN" sz="1400" u="none" strike="noStrike" dirty="0">
                          <a:latin typeface="Times New Roman" panose="02020603050405020304"/>
                          <a:ea typeface="Calibri" panose="020F0502020204030204"/>
                          <a:cs typeface="Times New Roman" panose="02020603050405020304"/>
                          <a:hlinkClick r:id="rId11"/>
                        </a:rPr>
                        <a:t> </a:t>
                      </a:r>
                      <a:r>
                        <a:rPr lang="en-IN" sz="1400" u="none" strike="noStrike" dirty="0" err="1">
                          <a:latin typeface="Times New Roman" panose="02020603050405020304"/>
                          <a:ea typeface="Calibri" panose="020F0502020204030204"/>
                          <a:cs typeface="Times New Roman" panose="02020603050405020304"/>
                          <a:hlinkClick r:id="rId11"/>
                        </a:rPr>
                        <a:t>Narula</a:t>
                      </a:r>
                      <a:endParaRPr lang="en-US" sz="1100" dirty="0">
                        <a:latin typeface="Calibri" panose="020F0502020204030204"/>
                        <a:ea typeface="Calibri" panose="020F0502020204030204"/>
                        <a:cs typeface="Times New Roman" panose="02020603050405020304"/>
                      </a:endParaRPr>
                    </a:p>
                  </a:txBody>
                  <a:tcPr marL="68580" marR="68580" marT="0" marB="0" anchor="ctr"/>
                </a:tc>
              </a:tr>
              <a:tr h="1138924">
                <a:tc>
                  <a:txBody>
                    <a:bodyPr/>
                    <a:lstStyle/>
                    <a:p>
                      <a:pPr algn="ctr">
                        <a:lnSpc>
                          <a:spcPct val="107000"/>
                        </a:lnSpc>
                        <a:spcAft>
                          <a:spcPts val="0"/>
                        </a:spcAft>
                      </a:pPr>
                      <a:r>
                        <a:rPr lang="en-IN" sz="1400" dirty="0">
                          <a:latin typeface="Times New Roman" panose="02020603050405020304"/>
                          <a:ea typeface="Calibri" panose="020F0502020204030204"/>
                          <a:cs typeface="Times New Roman" panose="02020603050405020304"/>
                        </a:rPr>
                        <a:t>3</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dirty="0">
                          <a:latin typeface="Times New Roman" panose="02020603050405020304"/>
                          <a:ea typeface="Calibri" panose="020F0502020204030204"/>
                          <a:cs typeface="Times New Roman" panose="02020603050405020304"/>
                        </a:rPr>
                        <a:t>Malicious URL Detection Using Supervised Machine Learning Techniques</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u="none" strike="noStrike">
                          <a:latin typeface="Times New Roman" panose="02020603050405020304"/>
                          <a:ea typeface="Calibri" panose="020F0502020204030204"/>
                          <a:cs typeface="Times New Roman" panose="02020603050405020304"/>
                          <a:hlinkClick r:id="rId12" tooltip="SIN 2020: 13th International Conference on Security of Information and Networks"/>
                        </a:rPr>
                        <a:t>13th International Conference on Security of Information and Networks</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u="none" strike="noStrike" dirty="0" err="1">
                          <a:latin typeface="Times New Roman" panose="02020603050405020304"/>
                          <a:ea typeface="Calibri" panose="020F0502020204030204"/>
                          <a:cs typeface="Times New Roman" panose="02020603050405020304"/>
                          <a:hlinkClick r:id="rId13" tooltip="Expand to see Bibliometrics: publication history"/>
                        </a:rPr>
                        <a:t>Vara</a:t>
                      </a:r>
                      <a:r>
                        <a:rPr lang="en-IN" sz="1400" u="none" strike="noStrike" dirty="0">
                          <a:latin typeface="Times New Roman" panose="02020603050405020304"/>
                          <a:ea typeface="Calibri" panose="020F0502020204030204"/>
                          <a:cs typeface="Times New Roman" panose="02020603050405020304"/>
                          <a:hlinkClick r:id="rId13" tooltip="Expand to see Bibliometrics: publication history"/>
                        </a:rPr>
                        <a:t> </a:t>
                      </a:r>
                      <a:r>
                        <a:rPr lang="en-IN" sz="1400" u="none" strike="noStrike" dirty="0" err="1">
                          <a:latin typeface="Times New Roman" panose="02020603050405020304"/>
                          <a:ea typeface="Calibri" panose="020F0502020204030204"/>
                          <a:cs typeface="Times New Roman" panose="02020603050405020304"/>
                          <a:hlinkClick r:id="rId13" tooltip="Expand to see Bibliometrics: publication history"/>
                        </a:rPr>
                        <a:t>Vundavalli</a:t>
                      </a:r>
                      <a:r>
                        <a:rPr lang="en-IN" sz="1400" dirty="0">
                          <a:latin typeface="Times New Roman" panose="02020603050405020304"/>
                          <a:ea typeface="Calibri" panose="020F0502020204030204"/>
                          <a:cs typeface="Times New Roman" panose="02020603050405020304"/>
                        </a:rPr>
                        <a:t>,</a:t>
                      </a:r>
                      <a:br>
                        <a:rPr lang="en-IN" sz="1400" dirty="0">
                          <a:latin typeface="Times New Roman" panose="02020603050405020304"/>
                          <a:ea typeface="Calibri" panose="020F0502020204030204"/>
                          <a:cs typeface="Times New Roman" panose="02020603050405020304"/>
                        </a:rPr>
                      </a:br>
                      <a:r>
                        <a:rPr lang="en-IN" sz="1400" dirty="0" err="1">
                          <a:latin typeface="Times New Roman" panose="02020603050405020304"/>
                          <a:ea typeface="Calibri" panose="020F0502020204030204"/>
                          <a:cs typeface="Times New Roman" panose="02020603050405020304"/>
                        </a:rPr>
                        <a:t>Farhat</a:t>
                      </a:r>
                      <a:r>
                        <a:rPr lang="en-IN" sz="1400" dirty="0">
                          <a:latin typeface="Times New Roman" panose="02020603050405020304"/>
                          <a:ea typeface="Calibri" panose="020F0502020204030204"/>
                          <a:cs typeface="Times New Roman" panose="02020603050405020304"/>
                        </a:rPr>
                        <a:t> </a:t>
                      </a:r>
                      <a:r>
                        <a:rPr lang="en-IN" sz="1400" dirty="0" err="1">
                          <a:latin typeface="Times New Roman" panose="02020603050405020304"/>
                          <a:ea typeface="Calibri" panose="020F0502020204030204"/>
                          <a:cs typeface="Times New Roman" panose="02020603050405020304"/>
                        </a:rPr>
                        <a:t>Lamia</a:t>
                      </a:r>
                      <a:r>
                        <a:rPr lang="en-IN" sz="1400" dirty="0">
                          <a:latin typeface="Times New Roman" panose="02020603050405020304"/>
                          <a:ea typeface="Calibri" panose="020F0502020204030204"/>
                          <a:cs typeface="Times New Roman" panose="02020603050405020304"/>
                        </a:rPr>
                        <a:t> </a:t>
                      </a:r>
                      <a:r>
                        <a:rPr lang="en-IN" sz="1400" dirty="0" err="1">
                          <a:latin typeface="Times New Roman" panose="02020603050405020304"/>
                          <a:ea typeface="Calibri" panose="020F0502020204030204"/>
                          <a:cs typeface="Times New Roman" panose="02020603050405020304"/>
                        </a:rPr>
                        <a:t>Barsha,</a:t>
                      </a:r>
                      <a:r>
                        <a:rPr lang="en-IN" sz="1400" u="none" strike="noStrike" dirty="0" err="1">
                          <a:latin typeface="Times New Roman" panose="02020603050405020304"/>
                          <a:ea typeface="Calibri" panose="020F0502020204030204"/>
                          <a:cs typeface="Times New Roman" panose="02020603050405020304"/>
                          <a:hlinkClick r:id="rId14" tooltip="Expand to see Bibliometrics: publication history"/>
                        </a:rPr>
                        <a:t>Mohammad</a:t>
                      </a:r>
                      <a:r>
                        <a:rPr lang="en-IN" sz="1400" u="none" strike="noStrike" dirty="0">
                          <a:latin typeface="Times New Roman" panose="02020603050405020304"/>
                          <a:ea typeface="Calibri" panose="020F0502020204030204"/>
                          <a:cs typeface="Times New Roman" panose="02020603050405020304"/>
                          <a:hlinkClick r:id="rId14" tooltip="Expand to see Bibliometrics: publication history"/>
                        </a:rPr>
                        <a:t> </a:t>
                      </a:r>
                      <a:r>
                        <a:rPr lang="en-IN" sz="1400" u="none" strike="noStrike" dirty="0" err="1">
                          <a:latin typeface="Times New Roman" panose="02020603050405020304"/>
                          <a:ea typeface="Calibri" panose="020F0502020204030204"/>
                          <a:cs typeface="Times New Roman" panose="02020603050405020304"/>
                          <a:hlinkClick r:id="rId14" tooltip="Expand to see Bibliometrics: publication history"/>
                        </a:rPr>
                        <a:t>Masum</a:t>
                      </a:r>
                      <a:r>
                        <a:rPr lang="en-IN" sz="1400" dirty="0" err="1">
                          <a:latin typeface="Times New Roman" panose="02020603050405020304"/>
                          <a:ea typeface="Calibri" panose="020F0502020204030204"/>
                          <a:cs typeface="Times New Roman" panose="02020603050405020304"/>
                        </a:rPr>
                        <a:t>,</a:t>
                      </a:r>
                      <a:r>
                        <a:rPr lang="en-IN" sz="1400" u="none" strike="noStrike" dirty="0" err="1">
                          <a:latin typeface="Times New Roman" panose="02020603050405020304"/>
                          <a:ea typeface="Calibri" panose="020F0502020204030204"/>
                          <a:cs typeface="Times New Roman" panose="02020603050405020304"/>
                          <a:hlinkClick r:id="rId15" tooltip="Expand to see Bibliometrics: publication history"/>
                        </a:rPr>
                        <a:t>Hossain</a:t>
                      </a:r>
                      <a:r>
                        <a:rPr lang="en-IN" sz="1400" u="none" strike="noStrike" dirty="0">
                          <a:latin typeface="Times New Roman" panose="02020603050405020304"/>
                          <a:ea typeface="Calibri" panose="020F0502020204030204"/>
                          <a:cs typeface="Times New Roman" panose="02020603050405020304"/>
                          <a:hlinkClick r:id="rId15" tooltip="Expand to see Bibliometrics: publication history"/>
                        </a:rPr>
                        <a:t> </a:t>
                      </a:r>
                      <a:r>
                        <a:rPr lang="en-IN" sz="1400" u="none" strike="noStrike" dirty="0" err="1">
                          <a:latin typeface="Times New Roman" panose="02020603050405020304"/>
                          <a:ea typeface="Calibri" panose="020F0502020204030204"/>
                          <a:cs typeface="Times New Roman" panose="02020603050405020304"/>
                          <a:hlinkClick r:id="rId15" tooltip="Expand to see Bibliometrics: publication history"/>
                        </a:rPr>
                        <a:t>Shahriar</a:t>
                      </a:r>
                      <a:r>
                        <a:rPr lang="en-IN" sz="1400" dirty="0" err="1">
                          <a:latin typeface="Times New Roman" panose="02020603050405020304"/>
                          <a:ea typeface="Calibri" panose="020F0502020204030204"/>
                          <a:cs typeface="Times New Roman" panose="02020603050405020304"/>
                        </a:rPr>
                        <a:t>,</a:t>
                      </a:r>
                      <a:r>
                        <a:rPr lang="en-IN" sz="1400" u="none" strike="noStrike" dirty="0" err="1">
                          <a:latin typeface="Times New Roman" panose="02020603050405020304"/>
                          <a:ea typeface="Calibri" panose="020F0502020204030204"/>
                          <a:cs typeface="Times New Roman" panose="02020603050405020304"/>
                          <a:hlinkClick r:id="rId16" tooltip="Expand to see Bibliometrics: publication history"/>
                        </a:rPr>
                        <a:t>Hisham</a:t>
                      </a:r>
                      <a:r>
                        <a:rPr lang="en-IN" sz="1400" u="none" strike="noStrike" dirty="0">
                          <a:latin typeface="Times New Roman" panose="02020603050405020304"/>
                          <a:ea typeface="Calibri" panose="020F0502020204030204"/>
                          <a:cs typeface="Times New Roman" panose="02020603050405020304"/>
                          <a:hlinkClick r:id="rId16" tooltip="Expand to see Bibliometrics: publication history"/>
                        </a:rPr>
                        <a:t> M </a:t>
                      </a:r>
                      <a:endParaRPr lang="en-US" sz="1100" dirty="0">
                        <a:latin typeface="Calibri" panose="020F0502020204030204"/>
                        <a:ea typeface="Calibri" panose="020F0502020204030204"/>
                        <a:cs typeface="Times New Roman" panose="02020603050405020304"/>
                      </a:endParaRPr>
                    </a:p>
                  </a:txBody>
                  <a:tcPr marL="68580" marR="68580" marT="0" marB="0" anchor="ctr"/>
                </a:tc>
              </a:tr>
              <a:tr h="683355">
                <a:tc>
                  <a:txBody>
                    <a:bodyPr/>
                    <a:lstStyle/>
                    <a:p>
                      <a:pPr algn="ctr">
                        <a:lnSpc>
                          <a:spcPct val="107000"/>
                        </a:lnSpc>
                        <a:spcAft>
                          <a:spcPts val="0"/>
                        </a:spcAft>
                      </a:pPr>
                      <a:r>
                        <a:rPr lang="en-IN" sz="1400" dirty="0">
                          <a:latin typeface="Times New Roman" panose="02020603050405020304"/>
                          <a:ea typeface="Calibri" panose="020F0502020204030204"/>
                          <a:cs typeface="Times New Roman" panose="02020603050405020304"/>
                        </a:rPr>
                        <a:t>4</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a:latin typeface="Times New Roman" panose="02020603050405020304"/>
                          <a:ea typeface="Calibri" panose="020F0502020204030204"/>
                          <a:cs typeface="Times New Roman" panose="02020603050405020304"/>
                        </a:rPr>
                        <a:t>Empirical Study on Malicious URL Detection Using Machine Learning</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dirty="0">
                          <a:latin typeface="Times New Roman" panose="02020603050405020304"/>
                          <a:ea typeface="Calibri" panose="020F0502020204030204"/>
                          <a:cs typeface="Times New Roman" panose="02020603050405020304"/>
                        </a:rPr>
                        <a:t>15th International Conference, ICDCIT 2019,</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u="none" strike="noStrike" dirty="0">
                          <a:latin typeface="Times New Roman" panose="02020603050405020304"/>
                          <a:ea typeface="Calibri" panose="020F0502020204030204"/>
                          <a:cs typeface="Times New Roman" panose="02020603050405020304"/>
                          <a:hlinkClick r:id="rId17"/>
                        </a:rPr>
                        <a:t>Ripon </a:t>
                      </a:r>
                      <a:r>
                        <a:rPr lang="en-IN" sz="1400" u="none" strike="noStrike" dirty="0" err="1">
                          <a:latin typeface="Times New Roman" panose="02020603050405020304"/>
                          <a:ea typeface="Calibri" panose="020F0502020204030204"/>
                          <a:cs typeface="Times New Roman" panose="02020603050405020304"/>
                          <a:hlinkClick r:id="rId17"/>
                        </a:rPr>
                        <a:t>Patgiri</a:t>
                      </a:r>
                      <a:r>
                        <a:rPr lang="en-IN" sz="1400" dirty="0" err="1">
                          <a:latin typeface="Times New Roman" panose="02020603050405020304"/>
                          <a:ea typeface="Calibri" panose="020F0502020204030204"/>
                          <a:cs typeface="Times New Roman" panose="02020603050405020304"/>
                        </a:rPr>
                        <a:t>,</a:t>
                      </a:r>
                      <a:r>
                        <a:rPr lang="en-IN" sz="1400" u="none" strike="noStrike" dirty="0" err="1">
                          <a:latin typeface="Times New Roman" panose="02020603050405020304"/>
                          <a:ea typeface="Calibri" panose="020F0502020204030204"/>
                          <a:cs typeface="Times New Roman" panose="02020603050405020304"/>
                          <a:hlinkClick r:id="rId18"/>
                        </a:rPr>
                        <a:t>Hemanth</a:t>
                      </a:r>
                      <a:r>
                        <a:rPr lang="en-IN" sz="1400" u="none" strike="noStrike" dirty="0">
                          <a:latin typeface="Times New Roman" panose="02020603050405020304"/>
                          <a:ea typeface="Calibri" panose="020F0502020204030204"/>
                          <a:cs typeface="Times New Roman" panose="02020603050405020304"/>
                          <a:hlinkClick r:id="rId18"/>
                        </a:rPr>
                        <a:t> </a:t>
                      </a:r>
                      <a:r>
                        <a:rPr lang="en-IN" sz="1400" u="none" strike="noStrike" dirty="0" err="1">
                          <a:latin typeface="Times New Roman" panose="02020603050405020304"/>
                          <a:ea typeface="Calibri" panose="020F0502020204030204"/>
                          <a:cs typeface="Times New Roman" panose="02020603050405020304"/>
                          <a:hlinkClick r:id="rId18"/>
                        </a:rPr>
                        <a:t>Katari</a:t>
                      </a:r>
                      <a:r>
                        <a:rPr lang="en-IN" sz="1400" dirty="0" err="1">
                          <a:latin typeface="Times New Roman" panose="02020603050405020304"/>
                          <a:ea typeface="Calibri" panose="020F0502020204030204"/>
                          <a:cs typeface="Times New Roman" panose="02020603050405020304"/>
                        </a:rPr>
                        <a:t>,</a:t>
                      </a:r>
                      <a:r>
                        <a:rPr lang="en-IN" sz="1400" u="none" strike="noStrike" dirty="0" err="1">
                          <a:latin typeface="Times New Roman" panose="02020603050405020304"/>
                          <a:ea typeface="Calibri" panose="020F0502020204030204"/>
                          <a:cs typeface="Times New Roman" panose="02020603050405020304"/>
                          <a:hlinkClick r:id="rId19"/>
                        </a:rPr>
                        <a:t>Dheeraj</a:t>
                      </a:r>
                      <a:r>
                        <a:rPr lang="en-IN" sz="1400" u="none" strike="noStrike" dirty="0">
                          <a:latin typeface="Times New Roman" panose="02020603050405020304"/>
                          <a:ea typeface="Calibri" panose="020F0502020204030204"/>
                          <a:cs typeface="Times New Roman" panose="02020603050405020304"/>
                          <a:hlinkClick r:id="rId19"/>
                        </a:rPr>
                        <a:t> </a:t>
                      </a:r>
                      <a:r>
                        <a:rPr lang="en-IN" sz="1400" u="none" strike="noStrike" dirty="0" err="1">
                          <a:latin typeface="Times New Roman" panose="02020603050405020304"/>
                          <a:ea typeface="Calibri" panose="020F0502020204030204"/>
                          <a:cs typeface="Times New Roman" panose="02020603050405020304"/>
                          <a:hlinkClick r:id="rId19"/>
                        </a:rPr>
                        <a:t>Sharma</a:t>
                      </a:r>
                      <a:r>
                        <a:rPr lang="en-IN" sz="1400" dirty="0" err="1">
                          <a:latin typeface="Times New Roman" panose="02020603050405020304"/>
                          <a:ea typeface="Calibri" panose="020F0502020204030204"/>
                          <a:cs typeface="Times New Roman" panose="02020603050405020304"/>
                        </a:rPr>
                        <a:t>,</a:t>
                      </a:r>
                      <a:r>
                        <a:rPr lang="en-IN" sz="1400" u="none" strike="noStrike" dirty="0" err="1">
                          <a:latin typeface="Times New Roman" panose="02020603050405020304"/>
                          <a:ea typeface="Calibri" panose="020F0502020204030204"/>
                          <a:cs typeface="Times New Roman" panose="02020603050405020304"/>
                          <a:hlinkClick r:id="rId20"/>
                        </a:rPr>
                        <a:t>Ronit</a:t>
                      </a:r>
                      <a:r>
                        <a:rPr lang="en-IN" sz="1400" u="none" strike="noStrike" dirty="0">
                          <a:latin typeface="Times New Roman" panose="02020603050405020304"/>
                          <a:ea typeface="Calibri" panose="020F0502020204030204"/>
                          <a:cs typeface="Times New Roman" panose="02020603050405020304"/>
                          <a:hlinkClick r:id="rId20"/>
                        </a:rPr>
                        <a:t> Kumar</a:t>
                      </a:r>
                      <a:endParaRPr lang="en-US" sz="1100" dirty="0">
                        <a:latin typeface="Calibri" panose="020F0502020204030204"/>
                        <a:ea typeface="Calibri" panose="020F0502020204030204"/>
                        <a:cs typeface="Times New Roman" panose="02020603050405020304"/>
                      </a:endParaRPr>
                    </a:p>
                  </a:txBody>
                  <a:tcPr marL="68580" marR="68580" marT="0" marB="0" anchor="ctr"/>
                </a:tc>
              </a:tr>
              <a:tr h="683355">
                <a:tc>
                  <a:txBody>
                    <a:bodyPr/>
                    <a:lstStyle/>
                    <a:p>
                      <a:pPr algn="ctr">
                        <a:lnSpc>
                          <a:spcPct val="107000"/>
                        </a:lnSpc>
                        <a:spcAft>
                          <a:spcPts val="0"/>
                        </a:spcAft>
                      </a:pPr>
                      <a:r>
                        <a:rPr lang="en-IN" sz="1400" dirty="0">
                          <a:latin typeface="Times New Roman" panose="02020603050405020304"/>
                          <a:ea typeface="Calibri" panose="020F0502020204030204"/>
                          <a:cs typeface="Times New Roman" panose="02020603050405020304"/>
                        </a:rPr>
                        <a:t>5</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a:latin typeface="Times New Roman" panose="02020603050405020304"/>
                          <a:ea typeface="Calibri" panose="020F0502020204030204"/>
                          <a:cs typeface="Times New Roman" panose="02020603050405020304"/>
                        </a:rPr>
                        <a:t>Malicious URL Detection System Based on LSTM and Attention Mechanism</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u="none" strike="noStrike">
                          <a:latin typeface="Times New Roman" panose="02020603050405020304"/>
                          <a:ea typeface="Calibri" panose="020F0502020204030204"/>
                          <a:cs typeface="Times New Roman" panose="02020603050405020304"/>
                          <a:hlinkClick r:id="rId21"/>
                        </a:rPr>
                        <a:t>International Conference on Applied Innovations in IT 2021</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dirty="0" err="1">
                          <a:latin typeface="Times New Roman" panose="02020603050405020304"/>
                          <a:ea typeface="Calibri" panose="020F0502020204030204"/>
                          <a:cs typeface="Times New Roman" panose="02020603050405020304"/>
                        </a:rPr>
                        <a:t>Bocheng</a:t>
                      </a:r>
                      <a:r>
                        <a:rPr lang="en-IN" sz="1400" dirty="0">
                          <a:latin typeface="Times New Roman" panose="02020603050405020304"/>
                          <a:ea typeface="Calibri" panose="020F0502020204030204"/>
                          <a:cs typeface="Times New Roman" panose="02020603050405020304"/>
                        </a:rPr>
                        <a:t> Liu, </a:t>
                      </a:r>
                      <a:r>
                        <a:rPr lang="en-IN" sz="1400" dirty="0" err="1">
                          <a:latin typeface="Times New Roman" panose="02020603050405020304"/>
                          <a:ea typeface="Calibri" panose="020F0502020204030204"/>
                          <a:cs typeface="Times New Roman" panose="02020603050405020304"/>
                        </a:rPr>
                        <a:t>Xianang</a:t>
                      </a:r>
                      <a:r>
                        <a:rPr lang="en-IN" sz="1400" dirty="0">
                          <a:latin typeface="Times New Roman" panose="02020603050405020304"/>
                          <a:ea typeface="Calibri" panose="020F0502020204030204"/>
                          <a:cs typeface="Times New Roman" panose="02020603050405020304"/>
                        </a:rPr>
                        <a:t> </a:t>
                      </a:r>
                      <a:r>
                        <a:rPr lang="en-IN" sz="1400" dirty="0" err="1">
                          <a:latin typeface="Times New Roman" panose="02020603050405020304"/>
                          <a:ea typeface="Calibri" panose="020F0502020204030204"/>
                          <a:cs typeface="Times New Roman" panose="02020603050405020304"/>
                        </a:rPr>
                        <a:t>Zeng</a:t>
                      </a:r>
                      <a:r>
                        <a:rPr lang="en-IN" sz="1400" dirty="0">
                          <a:latin typeface="Times New Roman" panose="02020603050405020304"/>
                          <a:ea typeface="Calibri" panose="020F0502020204030204"/>
                          <a:cs typeface="Times New Roman" panose="02020603050405020304"/>
                        </a:rPr>
                        <a:t> and </a:t>
                      </a:r>
                      <a:r>
                        <a:rPr lang="en-IN" sz="1400" dirty="0" err="1">
                          <a:latin typeface="Times New Roman" panose="02020603050405020304"/>
                          <a:ea typeface="Calibri" panose="020F0502020204030204"/>
                          <a:cs typeface="Times New Roman" panose="02020603050405020304"/>
                        </a:rPr>
                        <a:t>Pengxiang</a:t>
                      </a:r>
                      <a:r>
                        <a:rPr lang="en-IN" sz="1400" dirty="0">
                          <a:latin typeface="Times New Roman" panose="02020603050405020304"/>
                          <a:ea typeface="Calibri" panose="020F0502020204030204"/>
                          <a:cs typeface="Times New Roman" panose="02020603050405020304"/>
                        </a:rPr>
                        <a:t> Dong</a:t>
                      </a:r>
                      <a:endParaRPr lang="en-US" sz="1100" dirty="0">
                        <a:latin typeface="Calibri" panose="020F0502020204030204"/>
                        <a:ea typeface="Calibri" panose="020F0502020204030204"/>
                        <a:cs typeface="Times New Roman" panose="02020603050405020304"/>
                      </a:endParaRPr>
                    </a:p>
                  </a:txBody>
                  <a:tcPr marL="68580" marR="68580" marT="0" marB="0" anchor="ctr"/>
                </a:tc>
              </a:tr>
              <a:tr h="911139">
                <a:tc>
                  <a:txBody>
                    <a:bodyPr/>
                    <a:lstStyle/>
                    <a:p>
                      <a:pPr algn="ctr">
                        <a:lnSpc>
                          <a:spcPct val="107000"/>
                        </a:lnSpc>
                        <a:spcAft>
                          <a:spcPts val="0"/>
                        </a:spcAft>
                      </a:pPr>
                      <a:r>
                        <a:rPr lang="en-IN" sz="1400" dirty="0">
                          <a:latin typeface="Times New Roman" panose="02020603050405020304"/>
                          <a:ea typeface="Calibri" panose="020F0502020204030204"/>
                          <a:cs typeface="Times New Roman" panose="02020603050405020304"/>
                        </a:rPr>
                        <a:t>6</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a:latin typeface="Times New Roman" panose="02020603050405020304"/>
                          <a:ea typeface="Calibri" panose="020F0502020204030204"/>
                          <a:cs typeface="Times New Roman" panose="02020603050405020304"/>
                        </a:rPr>
                        <a:t>Incremental Update based Closed-Loop Malicious URL Detection System</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u="none" strike="noStrike">
                          <a:latin typeface="Times New Roman" panose="02020603050405020304"/>
                          <a:ea typeface="Calibri" panose="020F0502020204030204"/>
                          <a:cs typeface="Times New Roman" panose="02020603050405020304"/>
                          <a:hlinkClick r:id="rId22"/>
                        </a:rPr>
                        <a:t>2022 IEEE 8th International Conference on Computer and Communications (ICCC)</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u="none" strike="noStrike" dirty="0" err="1">
                          <a:latin typeface="Times New Roman" panose="02020603050405020304"/>
                          <a:ea typeface="Calibri" panose="020F0502020204030204"/>
                          <a:cs typeface="Times New Roman" panose="02020603050405020304"/>
                          <a:hlinkClick r:id="rId23"/>
                        </a:rPr>
                        <a:t>Ziyao</a:t>
                      </a:r>
                      <a:r>
                        <a:rPr lang="en-IN" sz="1400" u="none" strike="noStrike" dirty="0">
                          <a:latin typeface="Times New Roman" panose="02020603050405020304"/>
                          <a:ea typeface="Calibri" panose="020F0502020204030204"/>
                          <a:cs typeface="Times New Roman" panose="02020603050405020304"/>
                          <a:hlinkClick r:id="rId23"/>
                        </a:rPr>
                        <a:t> </a:t>
                      </a:r>
                      <a:r>
                        <a:rPr lang="en-IN" sz="1400" u="none" strike="noStrike" dirty="0" err="1">
                          <a:latin typeface="Times New Roman" panose="02020603050405020304"/>
                          <a:ea typeface="Calibri" panose="020F0502020204030204"/>
                          <a:cs typeface="Times New Roman" panose="02020603050405020304"/>
                          <a:hlinkClick r:id="rId23"/>
                        </a:rPr>
                        <a:t>Xu</a:t>
                      </a:r>
                      <a:r>
                        <a:rPr lang="en-IN" sz="1400" dirty="0">
                          <a:latin typeface="Times New Roman" panose="02020603050405020304"/>
                          <a:ea typeface="Calibri" panose="020F0502020204030204"/>
                          <a:cs typeface="Times New Roman" panose="02020603050405020304"/>
                        </a:rPr>
                        <a:t> Hefei ,</a:t>
                      </a:r>
                      <a:r>
                        <a:rPr lang="en-IN" sz="1400" u="none" strike="noStrike" dirty="0">
                          <a:latin typeface="Times New Roman" panose="02020603050405020304"/>
                          <a:ea typeface="Calibri" panose="020F0502020204030204"/>
                          <a:cs typeface="Times New Roman" panose="02020603050405020304"/>
                          <a:hlinkClick r:id="rId24"/>
                        </a:rPr>
                        <a:t>Dong </a:t>
                      </a:r>
                      <a:r>
                        <a:rPr lang="en-IN" sz="1400" u="none" strike="noStrike" dirty="0" err="1">
                          <a:latin typeface="Times New Roman" panose="02020603050405020304"/>
                          <a:ea typeface="Calibri" panose="020F0502020204030204"/>
                          <a:cs typeface="Times New Roman" panose="02020603050405020304"/>
                          <a:hlinkClick r:id="rId24"/>
                        </a:rPr>
                        <a:t>Jin</a:t>
                      </a:r>
                      <a:r>
                        <a:rPr lang="en-IN" sz="1400" dirty="0" err="1">
                          <a:latin typeface="Times New Roman" panose="02020603050405020304"/>
                          <a:ea typeface="Calibri" panose="020F0502020204030204"/>
                          <a:cs typeface="Times New Roman" panose="02020603050405020304"/>
                        </a:rPr>
                        <a:t>,</a:t>
                      </a:r>
                      <a:r>
                        <a:rPr lang="en-IN" sz="1400" u="none" strike="noStrike" dirty="0" err="1">
                          <a:latin typeface="Times New Roman" panose="02020603050405020304"/>
                          <a:ea typeface="Calibri" panose="020F0502020204030204"/>
                          <a:cs typeface="Times New Roman" panose="02020603050405020304"/>
                          <a:hlinkClick r:id="rId25"/>
                        </a:rPr>
                        <a:t>Siyu</a:t>
                      </a:r>
                      <a:r>
                        <a:rPr lang="en-IN" sz="1400" u="none" strike="noStrike" dirty="0">
                          <a:latin typeface="Times New Roman" panose="02020603050405020304"/>
                          <a:ea typeface="Calibri" panose="020F0502020204030204"/>
                          <a:cs typeface="Times New Roman" panose="02020603050405020304"/>
                          <a:hlinkClick r:id="rId25"/>
                        </a:rPr>
                        <a:t> Cheng</a:t>
                      </a:r>
                      <a:r>
                        <a:rPr lang="en-IN" sz="1400" dirty="0">
                          <a:latin typeface="Times New Roman" panose="02020603050405020304"/>
                          <a:ea typeface="Calibri" panose="020F0502020204030204"/>
                          <a:cs typeface="Times New Roman" panose="02020603050405020304"/>
                        </a:rPr>
                        <a:t>, </a:t>
                      </a:r>
                      <a:r>
                        <a:rPr lang="en-IN" sz="1400" u="none" strike="noStrike" dirty="0" err="1">
                          <a:latin typeface="Times New Roman" panose="02020603050405020304"/>
                          <a:ea typeface="Calibri" panose="020F0502020204030204"/>
                          <a:cs typeface="Times New Roman" panose="02020603050405020304"/>
                          <a:hlinkClick r:id="rId26"/>
                        </a:rPr>
                        <a:t>Peng</a:t>
                      </a:r>
                      <a:r>
                        <a:rPr lang="en-IN" sz="1400" u="none" strike="noStrike" dirty="0">
                          <a:latin typeface="Times New Roman" panose="02020603050405020304"/>
                          <a:ea typeface="Calibri" panose="020F0502020204030204"/>
                          <a:cs typeface="Times New Roman" panose="02020603050405020304"/>
                          <a:hlinkClick r:id="rId26"/>
                        </a:rPr>
                        <a:t> </a:t>
                      </a:r>
                      <a:r>
                        <a:rPr lang="en-IN" sz="1400" u="none" strike="noStrike" dirty="0" err="1">
                          <a:latin typeface="Times New Roman" panose="02020603050405020304"/>
                          <a:ea typeface="Calibri" panose="020F0502020204030204"/>
                          <a:cs typeface="Times New Roman" panose="02020603050405020304"/>
                          <a:hlinkClick r:id="rId26"/>
                        </a:rPr>
                        <a:t>Yu</a:t>
                      </a:r>
                      <a:r>
                        <a:rPr lang="en-IN" sz="1400" dirty="0" err="1">
                          <a:latin typeface="Times New Roman" panose="02020603050405020304"/>
                          <a:ea typeface="Calibri" panose="020F0502020204030204"/>
                          <a:cs typeface="Times New Roman" panose="02020603050405020304"/>
                        </a:rPr>
                        <a:t>,</a:t>
                      </a:r>
                      <a:r>
                        <a:rPr lang="en-IN" sz="1400" u="none" strike="noStrike" dirty="0" err="1">
                          <a:latin typeface="Times New Roman" panose="02020603050405020304"/>
                          <a:ea typeface="Calibri" panose="020F0502020204030204"/>
                          <a:cs typeface="Times New Roman" panose="02020603050405020304"/>
                          <a:hlinkClick r:id="rId27"/>
                        </a:rPr>
                        <a:t>Shuangwu</a:t>
                      </a:r>
                      <a:r>
                        <a:rPr lang="en-IN" sz="1400" u="none" strike="noStrike" dirty="0">
                          <a:latin typeface="Times New Roman" panose="02020603050405020304"/>
                          <a:ea typeface="Calibri" panose="020F0502020204030204"/>
                          <a:cs typeface="Times New Roman" panose="02020603050405020304"/>
                          <a:hlinkClick r:id="rId27"/>
                        </a:rPr>
                        <a:t> </a:t>
                      </a:r>
                      <a:r>
                        <a:rPr lang="en-IN" sz="1400" u="none" strike="noStrike" dirty="0" err="1">
                          <a:latin typeface="Times New Roman" panose="02020603050405020304"/>
                          <a:ea typeface="Calibri" panose="020F0502020204030204"/>
                          <a:cs typeface="Times New Roman" panose="02020603050405020304"/>
                          <a:hlinkClick r:id="rId27"/>
                        </a:rPr>
                        <a:t>Chen</a:t>
                      </a:r>
                      <a:r>
                        <a:rPr lang="en-IN" sz="1400" dirty="0" err="1">
                          <a:latin typeface="Times New Roman" panose="02020603050405020304"/>
                          <a:ea typeface="Calibri" panose="020F0502020204030204"/>
                          <a:cs typeface="Times New Roman" panose="02020603050405020304"/>
                        </a:rPr>
                        <a:t>,</a:t>
                      </a:r>
                      <a:r>
                        <a:rPr lang="en-IN" sz="1400" u="none" strike="noStrike" dirty="0" err="1">
                          <a:latin typeface="Times New Roman" panose="02020603050405020304"/>
                          <a:ea typeface="Calibri" panose="020F0502020204030204"/>
                          <a:cs typeface="Times New Roman" panose="02020603050405020304"/>
                          <a:hlinkClick r:id="rId28"/>
                        </a:rPr>
                        <a:t>Quan</a:t>
                      </a:r>
                      <a:r>
                        <a:rPr lang="en-IN" sz="1400" u="none" strike="noStrike" dirty="0">
                          <a:latin typeface="Times New Roman" panose="02020603050405020304"/>
                          <a:ea typeface="Calibri" panose="020F0502020204030204"/>
                          <a:cs typeface="Times New Roman" panose="02020603050405020304"/>
                          <a:hlinkClick r:id="rId28"/>
                        </a:rPr>
                        <a:t> </a:t>
                      </a:r>
                      <a:r>
                        <a:rPr lang="en-IN" sz="1400" u="none" strike="noStrike" dirty="0" err="1">
                          <a:latin typeface="Times New Roman" panose="02020603050405020304"/>
                          <a:ea typeface="Calibri" panose="020F0502020204030204"/>
                          <a:cs typeface="Times New Roman" panose="02020603050405020304"/>
                          <a:hlinkClick r:id="rId28"/>
                        </a:rPr>
                        <a:t>Zheng</a:t>
                      </a:r>
                      <a:endParaRPr lang="en-US" sz="1100" dirty="0">
                        <a:latin typeface="Calibri" panose="020F0502020204030204"/>
                        <a:ea typeface="Calibri" panose="020F0502020204030204"/>
                        <a:cs typeface="Times New Roman" panose="02020603050405020304"/>
                      </a:endParaRPr>
                    </a:p>
                  </a:txBody>
                  <a:tcPr marL="68580" marR="68580" marT="0" marB="0" anchor="ctr"/>
                </a:tc>
              </a:tr>
            </a:tbl>
          </a:graphicData>
        </a:graphic>
      </p:graphicFrame>
      <p:sp>
        <p:nvSpPr>
          <p:cNvPr id="9" name="TextBox 8"/>
          <p:cNvSpPr txBox="1"/>
          <p:nvPr/>
        </p:nvSpPr>
        <p:spPr>
          <a:xfrm>
            <a:off x="357158" y="142852"/>
            <a:ext cx="5357850" cy="36830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Conference Paper</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8258204" cy="1000132"/>
          </a:xfrm>
        </p:spPr>
        <p:txBody>
          <a:bodyPr>
            <a:normAutofit fontScale="90000"/>
          </a:bodyPr>
          <a:lstStyle/>
          <a:p>
            <a:r>
              <a:rPr lang="en-IN" dirty="0">
                <a:latin typeface="Times New Roman" panose="02020603050405020304" pitchFamily="18" charset="0"/>
                <a:cs typeface="Times New Roman" panose="02020603050405020304" pitchFamily="18" charset="0"/>
              </a:rPr>
              <a:t>K-Means with </a:t>
            </a:r>
            <a:r>
              <a:rPr lang="en-IN" dirty="0" err="1">
                <a:latin typeface="Times New Roman" panose="02020603050405020304" pitchFamily="18" charset="0"/>
                <a:cs typeface="Times New Roman" panose="02020603050405020304" pitchFamily="18" charset="0"/>
              </a:rPr>
              <a:t>Convolutional</a:t>
            </a:r>
            <a:r>
              <a:rPr lang="en-IN" dirty="0">
                <a:latin typeface="Times New Roman" panose="02020603050405020304" pitchFamily="18" charset="0"/>
                <a:cs typeface="Times New Roman" panose="02020603050405020304" pitchFamily="18" charset="0"/>
              </a:rPr>
              <a:t> Neural Network without </a:t>
            </a:r>
            <a:r>
              <a:rPr lang="en-IN" dirty="0" err="1">
                <a:latin typeface="Times New Roman" panose="02020603050405020304" pitchFamily="18" charset="0"/>
                <a:cs typeface="Times New Roman" panose="02020603050405020304" pitchFamily="18" charset="0"/>
              </a:rPr>
              <a:t>Hyperparameter</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1"/>
          <a:srcRect l="2352" t="16213" r="2562" b="13613"/>
          <a:stretch>
            <a:fillRect/>
          </a:stretch>
        </p:blipFill>
        <p:spPr>
          <a:xfrm>
            <a:off x="285720" y="1571612"/>
            <a:ext cx="8572560" cy="492922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dirty="0" smtClean="0">
                <a:latin typeface="Times New Roman" panose="02020603050405020304" pitchFamily="18" charset="0"/>
                <a:cs typeface="Times New Roman" panose="02020603050405020304" pitchFamily="18" charset="0"/>
              </a:rPr>
              <a:t>RNN With </a:t>
            </a:r>
            <a:r>
              <a:rPr lang="en-IN" dirty="0" err="1">
                <a:latin typeface="Times New Roman" panose="02020603050405020304" pitchFamily="18" charset="0"/>
                <a:cs typeface="Times New Roman" panose="02020603050405020304" pitchFamily="18" charset="0"/>
              </a:rPr>
              <a:t>Hyperparameter</a:t>
            </a:r>
            <a:r>
              <a:rPr lang="en-I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nvPr>
        </p:nvGraphicFramePr>
        <p:xfrm>
          <a:off x="500034" y="1071548"/>
          <a:ext cx="4214841" cy="2214576"/>
        </p:xfrm>
        <a:graphic>
          <a:graphicData uri="http://schemas.openxmlformats.org/drawingml/2006/table">
            <a:tbl>
              <a:tblPr firstRow="1" bandRow="1">
                <a:tableStyleId>{5C22544A-7EE6-4342-B048-85BDC9FD1C3A}</a:tableStyleId>
              </a:tblPr>
              <a:tblGrid>
                <a:gridCol w="1404947"/>
                <a:gridCol w="1404947"/>
                <a:gridCol w="1404947"/>
              </a:tblGrid>
              <a:tr h="276822">
                <a:tc>
                  <a:txBody>
                    <a:bodyPr/>
                    <a:lstStyle/>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S. No</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a:latin typeface="Times New Roman" panose="02020603050405020304"/>
                          <a:ea typeface="Calibri" panose="020F0502020204030204"/>
                          <a:cs typeface="Times New Roman" panose="02020603050405020304"/>
                        </a:rPr>
                        <a:t>Parameter Name</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a:latin typeface="Times New Roman" panose="02020603050405020304"/>
                          <a:ea typeface="Calibri" panose="020F0502020204030204"/>
                          <a:cs typeface="Times New Roman" panose="02020603050405020304"/>
                        </a:rPr>
                        <a:t>Value</a:t>
                      </a:r>
                      <a:endParaRPr lang="en-US" sz="1100">
                        <a:latin typeface="Calibri" panose="020F0502020204030204"/>
                        <a:ea typeface="Calibri" panose="020F0502020204030204"/>
                        <a:cs typeface="Times New Roman" panose="02020603050405020304"/>
                      </a:endParaRPr>
                    </a:p>
                  </a:txBody>
                  <a:tcPr marL="68580" marR="68580" marT="0" marB="0"/>
                </a:tc>
              </a:tr>
              <a:tr h="276860">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1</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US" sz="1200" dirty="0">
                          <a:latin typeface="Times New Roman" panose="02020603050405020304"/>
                          <a:ea typeface="Calibri" panose="020F0502020204030204"/>
                          <a:cs typeface="Times New Roman" panose="02020603050405020304"/>
                        </a:rPr>
                        <a:t>Epochs</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10</a:t>
                      </a:r>
                      <a:endParaRPr lang="en-US" sz="1100">
                        <a:latin typeface="Calibri" panose="020F0502020204030204"/>
                        <a:ea typeface="Calibri" panose="020F0502020204030204"/>
                        <a:cs typeface="Times New Roman" panose="02020603050405020304"/>
                      </a:endParaRPr>
                    </a:p>
                  </a:txBody>
                  <a:tcPr marL="68580" marR="68580" marT="0" marB="0"/>
                </a:tc>
              </a:tr>
              <a:tr h="276822">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2</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US" sz="1200">
                          <a:latin typeface="Times New Roman" panose="02020603050405020304"/>
                          <a:ea typeface="Calibri" panose="020F0502020204030204"/>
                          <a:cs typeface="Times New Roman" panose="02020603050405020304"/>
                        </a:rPr>
                        <a:t>Accuracy </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65.86%</a:t>
                      </a:r>
                      <a:endParaRPr lang="en-US" sz="1100">
                        <a:latin typeface="Calibri" panose="020F0502020204030204"/>
                        <a:ea typeface="Calibri" panose="020F0502020204030204"/>
                        <a:cs typeface="Times New Roman" panose="02020603050405020304"/>
                      </a:endParaRPr>
                    </a:p>
                  </a:txBody>
                  <a:tcPr marL="68580" marR="68580" marT="0" marB="0"/>
                </a:tc>
              </a:tr>
              <a:tr h="276822">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3</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US" sz="1200">
                          <a:latin typeface="Times New Roman" panose="02020603050405020304"/>
                          <a:ea typeface="Calibri" panose="020F0502020204030204"/>
                          <a:cs typeface="Times New Roman" panose="02020603050405020304"/>
                        </a:rPr>
                        <a:t>Precision</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0.66</a:t>
                      </a:r>
                      <a:endParaRPr lang="en-US" sz="1100">
                        <a:latin typeface="Calibri" panose="020F0502020204030204"/>
                        <a:ea typeface="Calibri" panose="020F0502020204030204"/>
                        <a:cs typeface="Times New Roman" panose="02020603050405020304"/>
                      </a:endParaRPr>
                    </a:p>
                  </a:txBody>
                  <a:tcPr marL="68580" marR="68580" marT="0" marB="0"/>
                </a:tc>
              </a:tr>
              <a:tr h="276860">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4</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US" sz="1200">
                          <a:latin typeface="Times New Roman" panose="02020603050405020304"/>
                          <a:ea typeface="Calibri" panose="020F0502020204030204"/>
                          <a:cs typeface="Times New Roman" panose="02020603050405020304"/>
                        </a:rPr>
                        <a:t>Recall</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1.00</a:t>
                      </a:r>
                      <a:endParaRPr lang="en-US" sz="1100">
                        <a:latin typeface="Calibri" panose="020F0502020204030204"/>
                        <a:ea typeface="Calibri" panose="020F0502020204030204"/>
                        <a:cs typeface="Times New Roman" panose="02020603050405020304"/>
                      </a:endParaRPr>
                    </a:p>
                  </a:txBody>
                  <a:tcPr marL="68580" marR="68580" marT="0" marB="0"/>
                </a:tc>
              </a:tr>
              <a:tr h="276822">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5</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US" sz="1200">
                          <a:latin typeface="Times New Roman" panose="02020603050405020304"/>
                          <a:ea typeface="Calibri" panose="020F0502020204030204"/>
                          <a:cs typeface="Times New Roman" panose="02020603050405020304"/>
                        </a:rPr>
                        <a:t>F1 Score</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0.76</a:t>
                      </a:r>
                      <a:endParaRPr lang="en-US" sz="1100">
                        <a:latin typeface="Calibri" panose="020F0502020204030204"/>
                        <a:ea typeface="Calibri" panose="020F0502020204030204"/>
                        <a:cs typeface="Times New Roman" panose="02020603050405020304"/>
                      </a:endParaRPr>
                    </a:p>
                  </a:txBody>
                  <a:tcPr marL="68580" marR="68580" marT="0" marB="0"/>
                </a:tc>
              </a:tr>
              <a:tr h="276822">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6</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Optimizer</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Adam</a:t>
                      </a:r>
                      <a:endParaRPr lang="en-US" sz="1100">
                        <a:latin typeface="Calibri" panose="020F0502020204030204"/>
                        <a:ea typeface="Calibri" panose="020F0502020204030204"/>
                        <a:cs typeface="Times New Roman" panose="02020603050405020304"/>
                      </a:endParaRPr>
                    </a:p>
                  </a:txBody>
                  <a:tcPr marL="68580" marR="68580" marT="0" marB="0"/>
                </a:tc>
              </a:tr>
              <a:tr h="276822">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7</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r>
                        <a:rPr lang="en-IN" sz="1200">
                          <a:latin typeface="Times New Roman" panose="02020603050405020304"/>
                          <a:ea typeface="Calibri" panose="020F0502020204030204"/>
                          <a:cs typeface="Times New Roman" panose="02020603050405020304"/>
                        </a:rPr>
                        <a:t>Learning Rate</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0.001</a:t>
                      </a:r>
                      <a:endParaRPr lang="en-US" sz="1100" dirty="0">
                        <a:latin typeface="Calibri" panose="020F0502020204030204"/>
                        <a:ea typeface="Calibri" panose="020F0502020204030204"/>
                        <a:cs typeface="Times New Roman" panose="02020603050405020304"/>
                      </a:endParaRPr>
                    </a:p>
                  </a:txBody>
                  <a:tcPr marL="68580" marR="68580" marT="0" marB="0"/>
                </a:tc>
              </a:tr>
            </a:tbl>
          </a:graphicData>
        </a:graphic>
      </p:graphicFrame>
      <p:pic>
        <p:nvPicPr>
          <p:cNvPr id="5" name="Picture 4"/>
          <p:cNvPicPr/>
          <p:nvPr/>
        </p:nvPicPr>
        <p:blipFill>
          <a:blip r:embed="rId1"/>
          <a:srcRect l="4149" t="28416" r="23709" b="25476"/>
          <a:stretch>
            <a:fillRect/>
          </a:stretch>
        </p:blipFill>
        <p:spPr>
          <a:xfrm>
            <a:off x="571472" y="3500438"/>
            <a:ext cx="7929618" cy="3071834"/>
          </a:xfrm>
          <a:prstGeom prst="rect">
            <a:avLst/>
          </a:prstGeom>
          <a:noFill/>
          <a:ln>
            <a:noFill/>
          </a:ln>
        </p:spPr>
      </p:pic>
      <p:pic>
        <p:nvPicPr>
          <p:cNvPr id="6" name="Picture 5"/>
          <p:cNvPicPr/>
          <p:nvPr/>
        </p:nvPicPr>
        <p:blipFill>
          <a:blip r:embed="rId2"/>
          <a:srcRect l="6539" t="22162" r="48203" b="11761"/>
          <a:stretch>
            <a:fillRect/>
          </a:stretch>
        </p:blipFill>
        <p:spPr>
          <a:xfrm>
            <a:off x="5000628" y="1000108"/>
            <a:ext cx="3571900" cy="240082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fontScale="90000"/>
          </a:bodyPr>
          <a:lstStyle/>
          <a:p>
            <a:r>
              <a:rPr lang="en-IN" dirty="0">
                <a:latin typeface="Times New Roman" panose="02020603050405020304" pitchFamily="18" charset="0"/>
                <a:cs typeface="Times New Roman" panose="02020603050405020304" pitchFamily="18" charset="0"/>
              </a:rPr>
              <a:t>RNN without </a:t>
            </a:r>
            <a:r>
              <a:rPr lang="en-IN" dirty="0" err="1">
                <a:latin typeface="Times New Roman" panose="02020603050405020304" pitchFamily="18" charset="0"/>
                <a:cs typeface="Times New Roman" panose="02020603050405020304" pitchFamily="18" charset="0"/>
              </a:rPr>
              <a:t>Hyperparameter</a:t>
            </a:r>
            <a:r>
              <a:rPr lang="en-I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1"/>
          <a:srcRect l="3910" t="40925" r="27409" b="10928"/>
          <a:stretch>
            <a:fillRect/>
          </a:stretch>
        </p:blipFill>
        <p:spPr>
          <a:xfrm>
            <a:off x="428596" y="1142985"/>
            <a:ext cx="8229600" cy="2214578"/>
          </a:xfrm>
          <a:prstGeom prst="rect">
            <a:avLst/>
          </a:prstGeom>
          <a:noFill/>
          <a:ln>
            <a:noFill/>
          </a:ln>
        </p:spPr>
      </p:pic>
      <p:pic>
        <p:nvPicPr>
          <p:cNvPr id="5" name="Picture 4"/>
          <p:cNvPicPr/>
          <p:nvPr/>
        </p:nvPicPr>
        <p:blipFill>
          <a:blip r:embed="rId2"/>
          <a:srcRect l="7371" t="26632" r="47610" b="7274"/>
          <a:stretch>
            <a:fillRect/>
          </a:stretch>
        </p:blipFill>
        <p:spPr>
          <a:xfrm>
            <a:off x="1548108" y="3501072"/>
            <a:ext cx="5643602" cy="310907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8229600" cy="703282"/>
          </a:xfrm>
        </p:spPr>
        <p:txBody>
          <a:bodyPr>
            <a:normAutofit/>
          </a:bodyPr>
          <a:lstStyle/>
          <a:p>
            <a:r>
              <a:rPr lang="en-IN" dirty="0">
                <a:latin typeface="Times New Roman" panose="02020603050405020304" pitchFamily="18" charset="0"/>
                <a:cs typeface="Times New Roman" panose="02020603050405020304" pitchFamily="18" charset="0"/>
              </a:rPr>
              <a:t>LSTM with </a:t>
            </a:r>
            <a:r>
              <a:rPr lang="en-IN" dirty="0" err="1">
                <a:latin typeface="Times New Roman" panose="02020603050405020304" pitchFamily="18" charset="0"/>
                <a:cs typeface="Times New Roman" panose="02020603050405020304" pitchFamily="18" charset="0"/>
              </a:rPr>
              <a:t>Hyperparameter</a:t>
            </a:r>
            <a:endParaRPr lang="en-US"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nvPr>
        </p:nvGraphicFramePr>
        <p:xfrm>
          <a:off x="428596" y="1071547"/>
          <a:ext cx="4357719" cy="3347466"/>
        </p:xfrm>
        <a:graphic>
          <a:graphicData uri="http://schemas.openxmlformats.org/drawingml/2006/table">
            <a:tbl>
              <a:tblPr firstRow="1" bandRow="1">
                <a:tableStyleId>{5C22544A-7EE6-4342-B048-85BDC9FD1C3A}</a:tableStyleId>
              </a:tblPr>
              <a:tblGrid>
                <a:gridCol w="1452880"/>
                <a:gridCol w="1452266"/>
                <a:gridCol w="1452573"/>
              </a:tblGrid>
              <a:tr h="194280">
                <a:tc>
                  <a:txBody>
                    <a:bodyPr/>
                    <a:lstStyle/>
                    <a:p>
                      <a:pPr algn="ctr">
                        <a:lnSpc>
                          <a:spcPct val="115000"/>
                        </a:lnSpc>
                        <a:spcAft>
                          <a:spcPts val="0"/>
                        </a:spcAft>
                      </a:pPr>
                      <a:r>
                        <a:rPr lang="en-IN" sz="1200" b="1" kern="1200" dirty="0">
                          <a:solidFill>
                            <a:srgbClr val="000000"/>
                          </a:solidFill>
                          <a:latin typeface="Times New Roman" panose="02020603050405020304"/>
                          <a:ea typeface="Calibri" panose="020F0502020204030204"/>
                          <a:cs typeface="Times New Roman" panose="02020603050405020304"/>
                        </a:rPr>
                        <a:t>S. No</a:t>
                      </a:r>
                      <a:endParaRPr lang="en-US" sz="1100" dirty="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kern="1200">
                          <a:solidFill>
                            <a:srgbClr val="000000"/>
                          </a:solidFill>
                          <a:latin typeface="Times New Roman" panose="02020603050405020304"/>
                          <a:ea typeface="Calibri" panose="020F0502020204030204"/>
                          <a:cs typeface="Times New Roman" panose="02020603050405020304"/>
                        </a:rPr>
                        <a:t>Parameters</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b="1" kern="1200">
                          <a:solidFill>
                            <a:srgbClr val="000000"/>
                          </a:solidFill>
                          <a:latin typeface="Times New Roman" panose="02020603050405020304"/>
                          <a:ea typeface="Calibri" panose="020F0502020204030204"/>
                          <a:cs typeface="Times New Roman" panose="02020603050405020304"/>
                        </a:rPr>
                        <a:t>Value</a:t>
                      </a:r>
                      <a:endParaRPr lang="en-US" sz="1100">
                        <a:latin typeface="Calibri" panose="020F0502020204030204"/>
                        <a:ea typeface="Calibri" panose="020F0502020204030204"/>
                        <a:cs typeface="Times New Roman" panose="02020603050405020304"/>
                      </a:endParaRPr>
                    </a:p>
                  </a:txBody>
                  <a:tcPr marL="68580" marR="68580" marT="0" marB="0"/>
                </a:tc>
              </a:tr>
              <a:tr h="194280">
                <a:tc>
                  <a:txBody>
                    <a:bodyPr/>
                    <a:lstStyle/>
                    <a:p>
                      <a:pPr algn="ctr">
                        <a:lnSpc>
                          <a:spcPct val="115000"/>
                        </a:lnSpc>
                        <a:spcAft>
                          <a:spcPts val="0"/>
                        </a:spcAft>
                      </a:pPr>
                      <a:r>
                        <a:rPr lang="en-IN" sz="1200" b="1" kern="1200">
                          <a:solidFill>
                            <a:srgbClr val="000000"/>
                          </a:solidFill>
                          <a:latin typeface="Times New Roman" panose="02020603050405020304"/>
                          <a:ea typeface="Calibri" panose="020F0502020204030204"/>
                          <a:cs typeface="Times New Roman" panose="02020603050405020304"/>
                        </a:rPr>
                        <a:t>1</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l">
                        <a:lnSpc>
                          <a:spcPct val="115000"/>
                        </a:lnSpc>
                        <a:spcAft>
                          <a:spcPts val="0"/>
                        </a:spcAft>
                      </a:pPr>
                      <a:r>
                        <a:rPr lang="en-IN" sz="1200" kern="1200">
                          <a:solidFill>
                            <a:srgbClr val="000000"/>
                          </a:solidFill>
                          <a:latin typeface="Times New Roman" panose="02020603050405020304"/>
                          <a:ea typeface="Calibri" panose="020F0502020204030204"/>
                          <a:cs typeface="Times New Roman" panose="02020603050405020304"/>
                        </a:rPr>
                        <a:t>Epochs</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kern="1200">
                          <a:solidFill>
                            <a:srgbClr val="000000"/>
                          </a:solidFill>
                          <a:latin typeface="Times New Roman" panose="02020603050405020304"/>
                          <a:ea typeface="Calibri" panose="020F0502020204030204"/>
                          <a:cs typeface="Times New Roman" panose="02020603050405020304"/>
                        </a:rPr>
                        <a:t>10</a:t>
                      </a:r>
                      <a:endParaRPr lang="en-US" sz="1100">
                        <a:latin typeface="Calibri" panose="020F0502020204030204"/>
                        <a:ea typeface="Calibri" panose="020F0502020204030204"/>
                        <a:cs typeface="Times New Roman" panose="02020603050405020304"/>
                      </a:endParaRPr>
                    </a:p>
                  </a:txBody>
                  <a:tcPr marL="68580" marR="68580" marT="0" marB="0"/>
                </a:tc>
              </a:tr>
              <a:tr h="194280">
                <a:tc>
                  <a:txBody>
                    <a:bodyPr/>
                    <a:lstStyle/>
                    <a:p>
                      <a:pPr algn="ctr">
                        <a:lnSpc>
                          <a:spcPct val="115000"/>
                        </a:lnSpc>
                        <a:spcAft>
                          <a:spcPts val="0"/>
                        </a:spcAft>
                      </a:pPr>
                      <a:r>
                        <a:rPr lang="en-IN" sz="1200" b="1" kern="1200">
                          <a:solidFill>
                            <a:srgbClr val="000000"/>
                          </a:solidFill>
                          <a:latin typeface="Times New Roman" panose="02020603050405020304"/>
                          <a:ea typeface="Calibri" panose="020F0502020204030204"/>
                          <a:cs typeface="Times New Roman" panose="02020603050405020304"/>
                        </a:rPr>
                        <a:t>2</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l">
                        <a:lnSpc>
                          <a:spcPct val="115000"/>
                        </a:lnSpc>
                        <a:spcAft>
                          <a:spcPts val="0"/>
                        </a:spcAft>
                      </a:pPr>
                      <a:r>
                        <a:rPr lang="en-IN" sz="1200" kern="1200">
                          <a:solidFill>
                            <a:srgbClr val="000000"/>
                          </a:solidFill>
                          <a:latin typeface="Times New Roman" panose="02020603050405020304"/>
                          <a:ea typeface="Calibri" panose="020F0502020204030204"/>
                          <a:cs typeface="Times New Roman" panose="02020603050405020304"/>
                        </a:rPr>
                        <a:t>Accuracy </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kern="1200">
                          <a:solidFill>
                            <a:srgbClr val="000000"/>
                          </a:solidFill>
                          <a:latin typeface="Times New Roman" panose="02020603050405020304"/>
                          <a:ea typeface="Calibri" panose="020F0502020204030204"/>
                          <a:cs typeface="Times New Roman" panose="02020603050405020304"/>
                        </a:rPr>
                        <a:t>65.86%</a:t>
                      </a:r>
                      <a:endParaRPr lang="en-US" sz="1100">
                        <a:latin typeface="Calibri" panose="020F0502020204030204"/>
                        <a:ea typeface="Calibri" panose="020F0502020204030204"/>
                        <a:cs typeface="Times New Roman" panose="02020603050405020304"/>
                      </a:endParaRPr>
                    </a:p>
                  </a:txBody>
                  <a:tcPr marL="68580" marR="68580" marT="0" marB="0"/>
                </a:tc>
              </a:tr>
              <a:tr h="194280">
                <a:tc>
                  <a:txBody>
                    <a:bodyPr/>
                    <a:lstStyle/>
                    <a:p>
                      <a:pPr algn="ctr">
                        <a:lnSpc>
                          <a:spcPct val="115000"/>
                        </a:lnSpc>
                        <a:spcAft>
                          <a:spcPts val="0"/>
                        </a:spcAft>
                      </a:pPr>
                      <a:r>
                        <a:rPr lang="en-IN" sz="1200" b="1" kern="1200">
                          <a:solidFill>
                            <a:srgbClr val="000000"/>
                          </a:solidFill>
                          <a:latin typeface="Times New Roman" panose="02020603050405020304"/>
                          <a:ea typeface="Calibri" panose="020F0502020204030204"/>
                          <a:cs typeface="Times New Roman" panose="02020603050405020304"/>
                        </a:rPr>
                        <a:t>3</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l">
                        <a:lnSpc>
                          <a:spcPct val="115000"/>
                        </a:lnSpc>
                        <a:spcAft>
                          <a:spcPts val="0"/>
                        </a:spcAft>
                      </a:pPr>
                      <a:r>
                        <a:rPr lang="en-IN" sz="1200" kern="1200">
                          <a:solidFill>
                            <a:srgbClr val="000000"/>
                          </a:solidFill>
                          <a:latin typeface="Times New Roman" panose="02020603050405020304"/>
                          <a:ea typeface="Calibri" panose="020F0502020204030204"/>
                          <a:cs typeface="Times New Roman" panose="02020603050405020304"/>
                        </a:rPr>
                        <a:t>Training Loss</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endParaRPr lang="en-IN" sz="1200" dirty="0">
                        <a:latin typeface="Times New Roman" panose="02020603050405020304"/>
                        <a:ea typeface="Calibri" panose="020F0502020204030204"/>
                        <a:cs typeface="Times New Roman" panose="02020603050405020304"/>
                      </a:endParaRPr>
                    </a:p>
                  </a:txBody>
                  <a:tcPr marL="68580" marR="68580" marT="0" marB="0"/>
                </a:tc>
              </a:tr>
              <a:tr h="194280">
                <a:tc>
                  <a:txBody>
                    <a:bodyPr/>
                    <a:lstStyle/>
                    <a:p>
                      <a:pPr algn="ctr">
                        <a:lnSpc>
                          <a:spcPct val="115000"/>
                        </a:lnSpc>
                        <a:spcAft>
                          <a:spcPts val="0"/>
                        </a:spcAft>
                      </a:pPr>
                      <a:r>
                        <a:rPr lang="en-IN" sz="1200" b="1" kern="1200">
                          <a:solidFill>
                            <a:srgbClr val="000000"/>
                          </a:solidFill>
                          <a:latin typeface="Times New Roman" panose="02020603050405020304"/>
                          <a:ea typeface="Calibri" panose="020F0502020204030204"/>
                          <a:cs typeface="Times New Roman" panose="02020603050405020304"/>
                        </a:rPr>
                        <a:t>4</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l">
                        <a:lnSpc>
                          <a:spcPct val="115000"/>
                        </a:lnSpc>
                        <a:spcAft>
                          <a:spcPts val="0"/>
                        </a:spcAft>
                      </a:pPr>
                      <a:r>
                        <a:rPr lang="en-IN" sz="1200" kern="1200">
                          <a:solidFill>
                            <a:srgbClr val="000000"/>
                          </a:solidFill>
                          <a:latin typeface="Times New Roman" panose="02020603050405020304"/>
                          <a:ea typeface="Calibri" panose="020F0502020204030204"/>
                          <a:cs typeface="Times New Roman" panose="02020603050405020304"/>
                        </a:rPr>
                        <a:t>Validation Accuracy</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endParaRPr lang="en-IN" sz="1200">
                        <a:latin typeface="Times New Roman" panose="02020603050405020304"/>
                        <a:ea typeface="Calibri" panose="020F0502020204030204"/>
                        <a:cs typeface="Times New Roman" panose="02020603050405020304"/>
                      </a:endParaRPr>
                    </a:p>
                  </a:txBody>
                  <a:tcPr marL="68580" marR="68580" marT="0" marB="0"/>
                </a:tc>
              </a:tr>
              <a:tr h="194280">
                <a:tc>
                  <a:txBody>
                    <a:bodyPr/>
                    <a:lstStyle/>
                    <a:p>
                      <a:pPr algn="ctr">
                        <a:lnSpc>
                          <a:spcPct val="115000"/>
                        </a:lnSpc>
                        <a:spcAft>
                          <a:spcPts val="0"/>
                        </a:spcAft>
                      </a:pPr>
                      <a:r>
                        <a:rPr lang="en-IN" sz="1200" b="1" kern="1200">
                          <a:solidFill>
                            <a:srgbClr val="000000"/>
                          </a:solidFill>
                          <a:latin typeface="Times New Roman" panose="02020603050405020304"/>
                          <a:ea typeface="Calibri" panose="020F0502020204030204"/>
                          <a:cs typeface="Times New Roman" panose="02020603050405020304"/>
                        </a:rPr>
                        <a:t>5</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l">
                        <a:lnSpc>
                          <a:spcPct val="115000"/>
                        </a:lnSpc>
                        <a:spcAft>
                          <a:spcPts val="0"/>
                        </a:spcAft>
                      </a:pPr>
                      <a:r>
                        <a:rPr lang="en-IN" sz="1200" kern="1200">
                          <a:solidFill>
                            <a:srgbClr val="000000"/>
                          </a:solidFill>
                          <a:latin typeface="Times New Roman" panose="02020603050405020304"/>
                          <a:ea typeface="Calibri" panose="020F0502020204030204"/>
                          <a:cs typeface="Times New Roman" panose="02020603050405020304"/>
                        </a:rPr>
                        <a:t>Validation Loss</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endParaRPr lang="en-IN" sz="1200" dirty="0">
                        <a:latin typeface="Times New Roman" panose="02020603050405020304"/>
                        <a:ea typeface="Calibri" panose="020F0502020204030204"/>
                        <a:cs typeface="Times New Roman" panose="02020603050405020304"/>
                      </a:endParaRPr>
                    </a:p>
                  </a:txBody>
                  <a:tcPr marL="68580" marR="68580" marT="0" marB="0"/>
                </a:tc>
              </a:tr>
              <a:tr h="194280">
                <a:tc>
                  <a:txBody>
                    <a:bodyPr/>
                    <a:lstStyle/>
                    <a:p>
                      <a:pPr algn="ctr">
                        <a:lnSpc>
                          <a:spcPct val="115000"/>
                        </a:lnSpc>
                        <a:spcAft>
                          <a:spcPts val="0"/>
                        </a:spcAft>
                      </a:pPr>
                      <a:r>
                        <a:rPr lang="en-IN" sz="1200" b="1" kern="1200">
                          <a:solidFill>
                            <a:srgbClr val="000000"/>
                          </a:solidFill>
                          <a:latin typeface="Times New Roman" panose="02020603050405020304"/>
                          <a:ea typeface="Calibri" panose="020F0502020204030204"/>
                          <a:cs typeface="Times New Roman" panose="02020603050405020304"/>
                        </a:rPr>
                        <a:t>6</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l">
                        <a:lnSpc>
                          <a:spcPct val="115000"/>
                        </a:lnSpc>
                        <a:spcAft>
                          <a:spcPts val="0"/>
                        </a:spcAft>
                      </a:pPr>
                      <a:r>
                        <a:rPr lang="en-IN" sz="1200" kern="1200">
                          <a:solidFill>
                            <a:srgbClr val="000000"/>
                          </a:solidFill>
                          <a:latin typeface="Times New Roman" panose="02020603050405020304"/>
                          <a:ea typeface="Calibri" panose="020F0502020204030204"/>
                          <a:cs typeface="Times New Roman" panose="02020603050405020304"/>
                        </a:rPr>
                        <a:t>Testing Accuracy</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just">
                        <a:lnSpc>
                          <a:spcPct val="115000"/>
                        </a:lnSpc>
                        <a:spcAft>
                          <a:spcPts val="0"/>
                        </a:spcAft>
                      </a:pPr>
                      <a:endParaRPr lang="en-IN" sz="1200">
                        <a:latin typeface="Times New Roman" panose="02020603050405020304"/>
                        <a:ea typeface="Calibri" panose="020F0502020204030204"/>
                        <a:cs typeface="Times New Roman" panose="02020603050405020304"/>
                      </a:endParaRPr>
                    </a:p>
                  </a:txBody>
                  <a:tcPr marL="68580" marR="68580" marT="0" marB="0"/>
                </a:tc>
              </a:tr>
              <a:tr h="194280">
                <a:tc>
                  <a:txBody>
                    <a:bodyPr/>
                    <a:lstStyle/>
                    <a:p>
                      <a:pPr algn="ctr">
                        <a:lnSpc>
                          <a:spcPct val="115000"/>
                        </a:lnSpc>
                        <a:spcAft>
                          <a:spcPts val="0"/>
                        </a:spcAft>
                      </a:pPr>
                      <a:r>
                        <a:rPr lang="en-IN" sz="1200" b="1" kern="1200">
                          <a:solidFill>
                            <a:srgbClr val="000000"/>
                          </a:solidFill>
                          <a:latin typeface="Times New Roman" panose="02020603050405020304"/>
                          <a:ea typeface="Calibri" panose="020F0502020204030204"/>
                          <a:cs typeface="Times New Roman" panose="02020603050405020304"/>
                        </a:rPr>
                        <a:t>7</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l">
                        <a:lnSpc>
                          <a:spcPct val="115000"/>
                        </a:lnSpc>
                        <a:spcAft>
                          <a:spcPts val="0"/>
                        </a:spcAft>
                      </a:pPr>
                      <a:r>
                        <a:rPr lang="en-IN" sz="1200" kern="1200">
                          <a:solidFill>
                            <a:srgbClr val="000000"/>
                          </a:solidFill>
                          <a:latin typeface="Times New Roman" panose="02020603050405020304"/>
                          <a:ea typeface="Calibri" panose="020F0502020204030204"/>
                          <a:cs typeface="Times New Roman" panose="02020603050405020304"/>
                        </a:rPr>
                        <a:t>Batch Size</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a:latin typeface="Times New Roman" panose="02020603050405020304"/>
                          <a:ea typeface="Calibri" panose="020F0502020204030204"/>
                          <a:cs typeface="Times New Roman" panose="02020603050405020304"/>
                        </a:rPr>
                        <a:t>64</a:t>
                      </a:r>
                      <a:endParaRPr lang="en-US" sz="1100">
                        <a:latin typeface="Calibri" panose="020F0502020204030204"/>
                        <a:ea typeface="Calibri" panose="020F0502020204030204"/>
                        <a:cs typeface="Times New Roman" panose="02020603050405020304"/>
                      </a:endParaRPr>
                    </a:p>
                  </a:txBody>
                  <a:tcPr marL="68580" marR="68580" marT="0" marB="0"/>
                </a:tc>
              </a:tr>
              <a:tr h="194280">
                <a:tc>
                  <a:txBody>
                    <a:bodyPr/>
                    <a:lstStyle/>
                    <a:p>
                      <a:pPr algn="ctr">
                        <a:lnSpc>
                          <a:spcPct val="115000"/>
                        </a:lnSpc>
                        <a:spcAft>
                          <a:spcPts val="0"/>
                        </a:spcAft>
                      </a:pPr>
                      <a:r>
                        <a:rPr lang="en-IN" sz="1200" b="1" kern="1200">
                          <a:solidFill>
                            <a:srgbClr val="000000"/>
                          </a:solidFill>
                          <a:latin typeface="Times New Roman" panose="02020603050405020304"/>
                          <a:ea typeface="Calibri" panose="020F0502020204030204"/>
                          <a:cs typeface="Times New Roman" panose="02020603050405020304"/>
                        </a:rPr>
                        <a:t>8</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l">
                        <a:lnSpc>
                          <a:spcPct val="115000"/>
                        </a:lnSpc>
                        <a:spcAft>
                          <a:spcPts val="0"/>
                        </a:spcAft>
                      </a:pPr>
                      <a:r>
                        <a:rPr lang="en-IN" sz="1200" kern="1200">
                          <a:solidFill>
                            <a:srgbClr val="000000"/>
                          </a:solidFill>
                          <a:latin typeface="Times New Roman" panose="02020603050405020304"/>
                          <a:ea typeface="Calibri" panose="020F0502020204030204"/>
                          <a:cs typeface="Times New Roman" panose="02020603050405020304"/>
                        </a:rPr>
                        <a:t>Loss</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US" sz="1200">
                          <a:latin typeface="Times New Roman" panose="02020603050405020304"/>
                          <a:ea typeface="Calibri" panose="020F0502020204030204"/>
                          <a:cs typeface="Times New Roman" panose="02020603050405020304"/>
                        </a:rPr>
                        <a:t>sparse_categorical_crossentropy</a:t>
                      </a:r>
                      <a:endParaRPr lang="en-US" sz="1100">
                        <a:latin typeface="Calibri" panose="020F0502020204030204"/>
                        <a:ea typeface="Calibri" panose="020F0502020204030204"/>
                        <a:cs typeface="Times New Roman" panose="02020603050405020304"/>
                      </a:endParaRPr>
                    </a:p>
                  </a:txBody>
                  <a:tcPr marL="68580" marR="68580" marT="0" marB="0"/>
                </a:tc>
              </a:tr>
              <a:tr h="194280">
                <a:tc>
                  <a:txBody>
                    <a:bodyPr/>
                    <a:lstStyle/>
                    <a:p>
                      <a:pPr algn="ctr">
                        <a:lnSpc>
                          <a:spcPct val="115000"/>
                        </a:lnSpc>
                        <a:spcAft>
                          <a:spcPts val="0"/>
                        </a:spcAft>
                      </a:pPr>
                      <a:r>
                        <a:rPr lang="en-IN" sz="1200" b="1" kern="1200">
                          <a:solidFill>
                            <a:srgbClr val="000000"/>
                          </a:solidFill>
                          <a:latin typeface="Times New Roman" panose="02020603050405020304"/>
                          <a:ea typeface="Calibri" panose="020F0502020204030204"/>
                          <a:cs typeface="Times New Roman" panose="02020603050405020304"/>
                        </a:rPr>
                        <a:t>9</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l">
                        <a:lnSpc>
                          <a:spcPct val="115000"/>
                        </a:lnSpc>
                        <a:spcAft>
                          <a:spcPts val="0"/>
                        </a:spcAft>
                      </a:pPr>
                      <a:r>
                        <a:rPr lang="en-IN" sz="1200" kern="1200">
                          <a:solidFill>
                            <a:srgbClr val="000000"/>
                          </a:solidFill>
                          <a:latin typeface="Times New Roman" panose="02020603050405020304"/>
                          <a:ea typeface="Calibri" panose="020F0502020204030204"/>
                          <a:cs typeface="Times New Roman" panose="02020603050405020304"/>
                        </a:rPr>
                        <a:t>Optimizer</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kern="1200">
                          <a:solidFill>
                            <a:srgbClr val="000000"/>
                          </a:solidFill>
                          <a:latin typeface="Times New Roman" panose="02020603050405020304"/>
                          <a:ea typeface="Calibri" panose="020F0502020204030204"/>
                          <a:cs typeface="Times New Roman" panose="02020603050405020304"/>
                        </a:rPr>
                        <a:t>adam</a:t>
                      </a:r>
                      <a:endParaRPr lang="en-US" sz="1100">
                        <a:latin typeface="Calibri" panose="020F0502020204030204"/>
                        <a:ea typeface="Calibri" panose="020F0502020204030204"/>
                        <a:cs typeface="Times New Roman" panose="02020603050405020304"/>
                      </a:endParaRPr>
                    </a:p>
                  </a:txBody>
                  <a:tcPr marL="68580" marR="68580" marT="0" marB="0"/>
                </a:tc>
              </a:tr>
              <a:tr h="194280">
                <a:tc>
                  <a:txBody>
                    <a:bodyPr/>
                    <a:lstStyle/>
                    <a:p>
                      <a:pPr algn="ctr">
                        <a:lnSpc>
                          <a:spcPct val="115000"/>
                        </a:lnSpc>
                        <a:spcAft>
                          <a:spcPts val="0"/>
                        </a:spcAft>
                      </a:pPr>
                      <a:r>
                        <a:rPr lang="en-IN" sz="1200" b="1" kern="1200">
                          <a:solidFill>
                            <a:srgbClr val="000000"/>
                          </a:solidFill>
                          <a:latin typeface="Times New Roman" panose="02020603050405020304"/>
                          <a:ea typeface="Calibri" panose="020F0502020204030204"/>
                          <a:cs typeface="Times New Roman" panose="02020603050405020304"/>
                        </a:rPr>
                        <a:t>10</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l">
                        <a:lnSpc>
                          <a:spcPct val="115000"/>
                        </a:lnSpc>
                        <a:spcAft>
                          <a:spcPts val="0"/>
                        </a:spcAft>
                      </a:pPr>
                      <a:r>
                        <a:rPr lang="en-IN" sz="1200" kern="1200">
                          <a:solidFill>
                            <a:srgbClr val="000000"/>
                          </a:solidFill>
                          <a:latin typeface="Times New Roman" panose="02020603050405020304"/>
                          <a:ea typeface="Calibri" panose="020F0502020204030204"/>
                          <a:cs typeface="Times New Roman" panose="02020603050405020304"/>
                        </a:rPr>
                        <a:t>Activation Function </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kern="1200">
                          <a:solidFill>
                            <a:srgbClr val="000000"/>
                          </a:solidFill>
                          <a:latin typeface="Times New Roman" panose="02020603050405020304"/>
                          <a:ea typeface="Calibri" panose="020F0502020204030204"/>
                          <a:cs typeface="Times New Roman" panose="02020603050405020304"/>
                        </a:rPr>
                        <a:t>Softmax</a:t>
                      </a:r>
                      <a:endParaRPr lang="en-US" sz="1100">
                        <a:latin typeface="Calibri" panose="020F0502020204030204"/>
                        <a:ea typeface="Calibri" panose="020F0502020204030204"/>
                        <a:cs typeface="Times New Roman" panose="02020603050405020304"/>
                      </a:endParaRPr>
                    </a:p>
                  </a:txBody>
                  <a:tcPr marL="68580" marR="68580" marT="0" marB="0"/>
                </a:tc>
              </a:tr>
              <a:tr h="194280">
                <a:tc>
                  <a:txBody>
                    <a:bodyPr/>
                    <a:lstStyle/>
                    <a:p>
                      <a:pPr algn="ctr">
                        <a:lnSpc>
                          <a:spcPct val="115000"/>
                        </a:lnSpc>
                        <a:spcAft>
                          <a:spcPts val="0"/>
                        </a:spcAft>
                      </a:pPr>
                      <a:r>
                        <a:rPr lang="en-IN" sz="1200" b="1" kern="1200">
                          <a:solidFill>
                            <a:srgbClr val="000000"/>
                          </a:solidFill>
                          <a:latin typeface="Times New Roman" panose="02020603050405020304"/>
                          <a:ea typeface="Calibri" panose="020F0502020204030204"/>
                          <a:cs typeface="Times New Roman" panose="02020603050405020304"/>
                        </a:rPr>
                        <a:t>11</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l">
                        <a:lnSpc>
                          <a:spcPct val="115000"/>
                        </a:lnSpc>
                        <a:spcAft>
                          <a:spcPts val="0"/>
                        </a:spcAft>
                      </a:pPr>
                      <a:r>
                        <a:rPr lang="en-IN" sz="1200" kern="1200">
                          <a:solidFill>
                            <a:srgbClr val="000000"/>
                          </a:solidFill>
                          <a:latin typeface="Times New Roman" panose="02020603050405020304"/>
                          <a:ea typeface="Calibri" panose="020F0502020204030204"/>
                          <a:cs typeface="Times New Roman" panose="02020603050405020304"/>
                        </a:rPr>
                        <a:t>LSTM Unit</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kern="1200">
                          <a:solidFill>
                            <a:srgbClr val="000000"/>
                          </a:solidFill>
                          <a:latin typeface="Times New Roman" panose="02020603050405020304"/>
                          <a:ea typeface="Calibri" panose="020F0502020204030204"/>
                          <a:cs typeface="Times New Roman" panose="02020603050405020304"/>
                        </a:rPr>
                        <a:t>50</a:t>
                      </a:r>
                      <a:endParaRPr lang="en-US" sz="1100">
                        <a:latin typeface="Calibri" panose="020F0502020204030204"/>
                        <a:ea typeface="Calibri" panose="020F0502020204030204"/>
                        <a:cs typeface="Times New Roman" panose="02020603050405020304"/>
                      </a:endParaRPr>
                    </a:p>
                  </a:txBody>
                  <a:tcPr marL="68580" marR="68580" marT="0" marB="0"/>
                </a:tc>
              </a:tr>
              <a:tr h="331877">
                <a:tc>
                  <a:txBody>
                    <a:bodyPr/>
                    <a:lstStyle/>
                    <a:p>
                      <a:pPr algn="ctr">
                        <a:lnSpc>
                          <a:spcPct val="115000"/>
                        </a:lnSpc>
                        <a:spcAft>
                          <a:spcPts val="0"/>
                        </a:spcAft>
                      </a:pPr>
                      <a:endParaRPr lang="en-US" sz="1100">
                        <a:latin typeface="Calibri" panose="020F0502020204030204"/>
                        <a:ea typeface="Calibri" panose="020F0502020204030204"/>
                        <a:cs typeface="Times New Roman" panose="02020603050405020304"/>
                      </a:endParaRPr>
                    </a:p>
                    <a:p>
                      <a:pPr algn="ctr">
                        <a:lnSpc>
                          <a:spcPct val="115000"/>
                        </a:lnSpc>
                        <a:spcAft>
                          <a:spcPts val="0"/>
                        </a:spcAft>
                      </a:pPr>
                      <a:r>
                        <a:rPr lang="en-IN" sz="1200" b="1" kern="1200">
                          <a:solidFill>
                            <a:srgbClr val="000000"/>
                          </a:solidFill>
                          <a:latin typeface="Times New Roman" panose="02020603050405020304"/>
                          <a:ea typeface="Calibri" panose="020F0502020204030204"/>
                          <a:cs typeface="Times New Roman" panose="02020603050405020304"/>
                        </a:rPr>
                        <a:t>12 </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l">
                        <a:lnSpc>
                          <a:spcPct val="115000"/>
                        </a:lnSpc>
                        <a:spcAft>
                          <a:spcPts val="0"/>
                        </a:spcAft>
                      </a:pPr>
                      <a:r>
                        <a:rPr lang="en-IN" sz="1200" kern="1200">
                          <a:solidFill>
                            <a:srgbClr val="000000"/>
                          </a:solidFill>
                          <a:latin typeface="Times New Roman" panose="02020603050405020304"/>
                          <a:ea typeface="Calibri" panose="020F0502020204030204"/>
                          <a:cs typeface="Times New Roman" panose="02020603050405020304"/>
                        </a:rPr>
                        <a:t>Learning rate</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kern="1200">
                          <a:solidFill>
                            <a:srgbClr val="000000"/>
                          </a:solidFill>
                          <a:latin typeface="Times New Roman" panose="02020603050405020304"/>
                          <a:ea typeface="Calibri" panose="020F0502020204030204"/>
                          <a:cs typeface="Times New Roman" panose="02020603050405020304"/>
                        </a:rPr>
                        <a:t>0.001</a:t>
                      </a:r>
                      <a:endParaRPr lang="en-US" sz="1100">
                        <a:latin typeface="Calibri" panose="020F0502020204030204"/>
                        <a:ea typeface="Calibri" panose="020F0502020204030204"/>
                        <a:cs typeface="Times New Roman" panose="02020603050405020304"/>
                      </a:endParaRPr>
                    </a:p>
                  </a:txBody>
                  <a:tcPr marL="68580" marR="68580" marT="0" marB="0"/>
                </a:tc>
              </a:tr>
              <a:tr h="194280">
                <a:tc>
                  <a:txBody>
                    <a:bodyPr/>
                    <a:lstStyle/>
                    <a:p>
                      <a:pPr algn="ctr">
                        <a:lnSpc>
                          <a:spcPct val="115000"/>
                        </a:lnSpc>
                        <a:spcAft>
                          <a:spcPts val="0"/>
                        </a:spcAft>
                      </a:pPr>
                      <a:r>
                        <a:rPr lang="en-IN" sz="1200" b="1" kern="1200">
                          <a:solidFill>
                            <a:srgbClr val="000000"/>
                          </a:solidFill>
                          <a:latin typeface="Times New Roman" panose="02020603050405020304"/>
                          <a:ea typeface="Calibri" panose="020F0502020204030204"/>
                          <a:cs typeface="Times New Roman" panose="02020603050405020304"/>
                        </a:rPr>
                        <a:t>13</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l">
                        <a:lnSpc>
                          <a:spcPct val="115000"/>
                        </a:lnSpc>
                        <a:spcAft>
                          <a:spcPts val="0"/>
                        </a:spcAft>
                      </a:pPr>
                      <a:r>
                        <a:rPr lang="en-IN" sz="1200" kern="1200">
                          <a:solidFill>
                            <a:srgbClr val="000000"/>
                          </a:solidFill>
                          <a:latin typeface="Times New Roman" panose="02020603050405020304"/>
                          <a:ea typeface="Calibri" panose="020F0502020204030204"/>
                          <a:cs typeface="Times New Roman" panose="02020603050405020304"/>
                        </a:rPr>
                        <a:t>Test size</a:t>
                      </a:r>
                      <a:endParaRPr lang="en-US" sz="1100">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200" kern="1200" dirty="0">
                          <a:solidFill>
                            <a:srgbClr val="000000"/>
                          </a:solidFill>
                          <a:latin typeface="Times New Roman" panose="02020603050405020304"/>
                          <a:ea typeface="Calibri" panose="020F0502020204030204"/>
                          <a:cs typeface="Times New Roman" panose="02020603050405020304"/>
                        </a:rPr>
                        <a:t>0.2</a:t>
                      </a:r>
                      <a:endParaRPr lang="en-US" sz="1100" dirty="0">
                        <a:latin typeface="Calibri" panose="020F0502020204030204"/>
                        <a:ea typeface="Calibri" panose="020F0502020204030204"/>
                        <a:cs typeface="Times New Roman" panose="02020603050405020304"/>
                      </a:endParaRPr>
                    </a:p>
                  </a:txBody>
                  <a:tcPr marL="68580" marR="68580" marT="0" marB="0"/>
                </a:tc>
              </a:tr>
            </a:tbl>
          </a:graphicData>
        </a:graphic>
      </p:graphicFrame>
      <p:pic>
        <p:nvPicPr>
          <p:cNvPr id="5" name="Picture 4"/>
          <p:cNvPicPr/>
          <p:nvPr/>
        </p:nvPicPr>
        <p:blipFill>
          <a:blip r:embed="rId1"/>
          <a:srcRect l="5105" t="46805" r="27648" b="7376"/>
          <a:stretch>
            <a:fillRect/>
          </a:stretch>
        </p:blipFill>
        <p:spPr>
          <a:xfrm>
            <a:off x="539721" y="4580580"/>
            <a:ext cx="8143932" cy="2143140"/>
          </a:xfrm>
          <a:prstGeom prst="rect">
            <a:avLst/>
          </a:prstGeom>
          <a:noFill/>
          <a:ln>
            <a:noFill/>
          </a:ln>
        </p:spPr>
      </p:pic>
      <p:pic>
        <p:nvPicPr>
          <p:cNvPr id="6" name="Picture 5"/>
          <p:cNvPicPr/>
          <p:nvPr/>
        </p:nvPicPr>
        <p:blipFill>
          <a:blip r:embed="rId2"/>
          <a:srcRect l="6654" t="17318" r="49484" b="17029"/>
          <a:stretch>
            <a:fillRect/>
          </a:stretch>
        </p:blipFill>
        <p:spPr>
          <a:xfrm>
            <a:off x="5220337" y="1071546"/>
            <a:ext cx="3698135" cy="335758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85728"/>
            <a:ext cx="8229600" cy="714380"/>
          </a:xfrm>
        </p:spPr>
        <p:txBody>
          <a:bodyPr>
            <a:normAutofit/>
          </a:bodyPr>
          <a:lstStyle/>
          <a:p>
            <a:r>
              <a:rPr lang="en-IN" dirty="0">
                <a:latin typeface="Times New Roman" panose="02020603050405020304" pitchFamily="18" charset="0"/>
                <a:cs typeface="Times New Roman" panose="02020603050405020304" pitchFamily="18" charset="0"/>
              </a:rPr>
              <a:t>LSTM without </a:t>
            </a:r>
            <a:r>
              <a:rPr lang="en-IN" dirty="0" err="1">
                <a:latin typeface="Times New Roman" panose="02020603050405020304" pitchFamily="18" charset="0"/>
                <a:cs typeface="Times New Roman" panose="02020603050405020304" pitchFamily="18" charset="0"/>
              </a:rPr>
              <a:t>Hyperparameter</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1"/>
          <a:srcRect l="3671" t="24643" r="24426" b="27566"/>
          <a:stretch>
            <a:fillRect/>
          </a:stretch>
        </p:blipFill>
        <p:spPr>
          <a:xfrm>
            <a:off x="500034" y="1285860"/>
            <a:ext cx="8229600" cy="2494085"/>
          </a:xfrm>
          <a:prstGeom prst="rect">
            <a:avLst/>
          </a:prstGeom>
          <a:noFill/>
          <a:ln>
            <a:noFill/>
          </a:ln>
        </p:spPr>
      </p:pic>
      <p:pic>
        <p:nvPicPr>
          <p:cNvPr id="5" name="Picture 4"/>
          <p:cNvPicPr/>
          <p:nvPr/>
        </p:nvPicPr>
        <p:blipFill>
          <a:blip r:embed="rId2"/>
          <a:srcRect l="6740" t="27583" r="47849" b="7665"/>
          <a:stretch>
            <a:fillRect/>
          </a:stretch>
        </p:blipFill>
        <p:spPr>
          <a:xfrm>
            <a:off x="2285984" y="3786190"/>
            <a:ext cx="4286280" cy="264320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357166"/>
            <a:ext cx="8229600" cy="714380"/>
          </a:xfrm>
        </p:spPr>
        <p:txBody>
          <a:bodyPr>
            <a:normAutofit/>
          </a:bodyPr>
          <a:lstStyle/>
          <a:p>
            <a:r>
              <a:rPr lang="en-IN" dirty="0">
                <a:latin typeface="Times New Roman" panose="02020603050405020304" pitchFamily="18" charset="0"/>
                <a:cs typeface="Times New Roman" panose="02020603050405020304" pitchFamily="18" charset="0"/>
              </a:rPr>
              <a:t>GRU With </a:t>
            </a:r>
            <a:r>
              <a:rPr lang="en-IN" dirty="0" err="1">
                <a:latin typeface="Times New Roman" panose="02020603050405020304" pitchFamily="18" charset="0"/>
                <a:cs typeface="Times New Roman" panose="02020603050405020304" pitchFamily="18" charset="0"/>
              </a:rPr>
              <a:t>Hyperparameter</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1"/>
          <a:srcRect l="4149" t="29334" r="27832" b="22553"/>
          <a:stretch>
            <a:fillRect/>
          </a:stretch>
        </p:blipFill>
        <p:spPr>
          <a:xfrm>
            <a:off x="357158" y="1357298"/>
            <a:ext cx="8229600" cy="2271415"/>
          </a:xfrm>
          <a:prstGeom prst="rect">
            <a:avLst/>
          </a:prstGeom>
          <a:noFill/>
          <a:ln>
            <a:noFill/>
          </a:ln>
        </p:spPr>
      </p:pic>
      <p:pic>
        <p:nvPicPr>
          <p:cNvPr id="5" name="Picture 4"/>
          <p:cNvPicPr/>
          <p:nvPr/>
        </p:nvPicPr>
        <p:blipFill>
          <a:blip r:embed="rId2"/>
          <a:srcRect l="6864" t="17131" r="46721" b="15823"/>
          <a:stretch>
            <a:fillRect/>
          </a:stretch>
        </p:blipFill>
        <p:spPr>
          <a:xfrm>
            <a:off x="2500298" y="3714752"/>
            <a:ext cx="4071966" cy="264320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GRU With </a:t>
            </a:r>
            <a:r>
              <a:rPr lang="en-IN" dirty="0" smtClean="0">
                <a:latin typeface="Times New Roman" panose="02020603050405020304" pitchFamily="18" charset="0"/>
                <a:cs typeface="Times New Roman" panose="02020603050405020304" pitchFamily="18" charset="0"/>
              </a:rPr>
              <a:t>Hyper parameter 1,2</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1"/>
          <a:srcRect l="4302" t="32767" r="12753" b="16485"/>
          <a:stretch>
            <a:fillRect/>
          </a:stretch>
        </p:blipFill>
        <p:spPr>
          <a:xfrm>
            <a:off x="428596" y="1412862"/>
            <a:ext cx="8229600" cy="2350367"/>
          </a:xfrm>
          <a:prstGeom prst="rect">
            <a:avLst/>
          </a:prstGeom>
          <a:noFill/>
          <a:ln>
            <a:noFill/>
          </a:ln>
        </p:spPr>
      </p:pic>
      <p:pic>
        <p:nvPicPr>
          <p:cNvPr id="5" name="Picture 4"/>
          <p:cNvPicPr/>
          <p:nvPr/>
        </p:nvPicPr>
        <p:blipFill>
          <a:blip r:embed="rId2"/>
          <a:srcRect l="5832" t="23725" r="46042" b="5846"/>
          <a:stretch>
            <a:fillRect/>
          </a:stretch>
        </p:blipFill>
        <p:spPr>
          <a:xfrm>
            <a:off x="2143108" y="4071942"/>
            <a:ext cx="4786346" cy="262805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atin typeface="Times New Roman" panose="02020603050405020304" pitchFamily="18" charset="0"/>
                <a:cs typeface="Times New Roman" panose="02020603050405020304" pitchFamily="18" charset="0"/>
              </a:rPr>
              <a:t>Comparition Table </a:t>
            </a:r>
            <a:endParaRPr lang="en-US">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nvPr>
        </p:nvGraphicFramePr>
        <p:xfrm>
          <a:off x="1259840" y="1628775"/>
          <a:ext cx="6562725" cy="2574925"/>
        </p:xfrm>
        <a:graphic>
          <a:graphicData uri="http://schemas.openxmlformats.org/drawingml/2006/table">
            <a:tbl>
              <a:tblPr firstRow="1" bandRow="1">
                <a:tableStyleId>{5C22544A-7EE6-4342-B048-85BDC9FD1C3A}</a:tableStyleId>
              </a:tblPr>
              <a:tblGrid>
                <a:gridCol w="1783080"/>
                <a:gridCol w="2592070"/>
                <a:gridCol w="2187575"/>
              </a:tblGrid>
              <a:tr h="514985">
                <a:tc>
                  <a:txBody>
                    <a:bodyPr/>
                    <a:p>
                      <a:pPr algn="ctr">
                        <a:lnSpc>
                          <a:spcPct val="115000"/>
                        </a:lnSpc>
                        <a:spcAft>
                          <a:spcPts val="0"/>
                        </a:spcAft>
                      </a:pPr>
                      <a:r>
                        <a:rPr lang="en-IN" sz="1200" b="1" dirty="0">
                          <a:latin typeface="Times New Roman" panose="02020603050405020304"/>
                          <a:ea typeface="Calibri" panose="020F0502020204030204"/>
                          <a:cs typeface="Times New Roman" panose="02020603050405020304"/>
                        </a:rPr>
                        <a:t>S. No</a:t>
                      </a:r>
                      <a:endParaRPr lang="en-US" sz="1100" dirty="0">
                        <a:latin typeface="Calibri" panose="020F0502020204030204"/>
                        <a:ea typeface="Calibri" panose="020F0502020204030204"/>
                        <a:cs typeface="Times New Roman" panose="02020603050405020304"/>
                      </a:endParaRPr>
                    </a:p>
                  </a:txBody>
                  <a:tcPr marL="68580" marR="68580" marT="0" marB="0"/>
                </a:tc>
                <a:tc>
                  <a:txBody>
                    <a:bodyPr/>
                    <a:p>
                      <a:pPr indent="0" algn="ctr">
                        <a:buNone/>
                      </a:pPr>
                      <a:r>
                        <a:rPr lang="en-US" sz="1200">
                          <a:latin typeface="Times New Roman" panose="02020603050405020304" pitchFamily="18" charset="0"/>
                          <a:cs typeface="Times New Roman" panose="02020603050405020304" pitchFamily="18" charset="0"/>
                          <a:sym typeface="+mn-ea"/>
                        </a:rPr>
                        <a:t>Model</a:t>
                      </a:r>
                      <a:endParaRPr lang="en-US" sz="1100">
                        <a:latin typeface="Calibri" panose="020F0502020204030204"/>
                        <a:ea typeface="Calibri" panose="020F0502020204030204"/>
                        <a:cs typeface="Times New Roman" panose="02020603050405020304"/>
                      </a:endParaRPr>
                    </a:p>
                  </a:txBody>
                  <a:tcPr marL="68580" marR="68580" marT="0" marB="0"/>
                </a:tc>
                <a:tc>
                  <a:txBody>
                    <a:bodyPr/>
                    <a:p>
                      <a:pPr algn="ctr">
                        <a:lnSpc>
                          <a:spcPct val="115000"/>
                        </a:lnSpc>
                        <a:spcAft>
                          <a:spcPts val="0"/>
                        </a:spcAft>
                      </a:pPr>
                      <a:r>
                        <a:rPr lang="en-IN" sz="1200" b="1">
                          <a:latin typeface="Times New Roman" panose="02020603050405020304"/>
                          <a:ea typeface="Calibri" panose="020F0502020204030204"/>
                          <a:cs typeface="Times New Roman" panose="02020603050405020304"/>
                        </a:rPr>
                        <a:t>Value</a:t>
                      </a:r>
                      <a:endParaRPr lang="en-US" sz="1100">
                        <a:latin typeface="Calibri" panose="020F0502020204030204"/>
                        <a:ea typeface="Calibri" panose="020F0502020204030204"/>
                        <a:cs typeface="Times New Roman" panose="02020603050405020304"/>
                      </a:endParaRPr>
                    </a:p>
                  </a:txBody>
                  <a:tcPr marL="68580" marR="68580" marT="0" marB="0"/>
                </a:tc>
              </a:tr>
              <a:tr h="514985">
                <a:tc>
                  <a:txBody>
                    <a:bodyPr/>
                    <a:p>
                      <a:pPr algn="ctr">
                        <a:lnSpc>
                          <a:spcPct val="115000"/>
                        </a:lnSpc>
                        <a:spcAft>
                          <a:spcPts val="0"/>
                        </a:spcAft>
                      </a:pPr>
                      <a:r>
                        <a:rPr lang="en-IN" sz="1200" dirty="0">
                          <a:latin typeface="Times New Roman" panose="02020603050405020304"/>
                          <a:ea typeface="Calibri" panose="020F0502020204030204"/>
                          <a:cs typeface="Times New Roman" panose="02020603050405020304"/>
                        </a:rPr>
                        <a:t>1</a:t>
                      </a:r>
                      <a:endParaRPr lang="en-US" sz="1100" dirty="0">
                        <a:latin typeface="Calibri" panose="020F0502020204030204"/>
                        <a:ea typeface="Calibri" panose="020F0502020204030204"/>
                        <a:cs typeface="Times New Roman" panose="02020603050405020304"/>
                      </a:endParaRPr>
                    </a:p>
                  </a:txBody>
                  <a:tcPr marL="68580" marR="68580" marT="0" marB="0"/>
                </a:tc>
                <a:tc>
                  <a:txBody>
                    <a:bodyPr/>
                    <a:p>
                      <a:pPr indent="0" algn="ctr">
                        <a:buNone/>
                      </a:pPr>
                      <a:r>
                        <a:rPr lang="en-US" sz="1100">
                          <a:latin typeface="Times New Roman" panose="02020603050405020304" pitchFamily="18" charset="0"/>
                          <a:cs typeface="Times New Roman" panose="02020603050405020304" pitchFamily="18" charset="0"/>
                          <a:sym typeface="+mn-ea"/>
                        </a:rPr>
                        <a:t>K Means With CNN</a:t>
                      </a:r>
                      <a:endParaRPr lang="en-US" sz="1100" dirty="0">
                        <a:latin typeface="Calibri" panose="020F0502020204030204"/>
                        <a:ea typeface="Calibri" panose="020F0502020204030204"/>
                        <a:cs typeface="Times New Roman" panose="02020603050405020304"/>
                      </a:endParaRPr>
                    </a:p>
                  </a:txBody>
                  <a:tcPr marL="68580" marR="68580" marT="0" marB="0"/>
                </a:tc>
                <a:tc>
                  <a:txBody>
                    <a:bodyPr/>
                    <a:p>
                      <a:pPr indent="0" algn="ctr">
                        <a:buNone/>
                      </a:pPr>
                      <a:r>
                        <a:rPr lang="en-US" sz="1200" b="0">
                          <a:latin typeface="Times New Roman" panose="02020603050405020304" pitchFamily="18" charset="0"/>
                          <a:cs typeface="Times New Roman" panose="02020603050405020304" pitchFamily="18" charset="0"/>
                        </a:rPr>
                        <a:t>0.658</a:t>
                      </a:r>
                      <a:endParaRPr 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6675" marR="66675" marT="0" marB="0" vert="horz" anchor="ctr" anchorCtr="0"/>
                </a:tc>
              </a:tr>
              <a:tr h="514985">
                <a:tc>
                  <a:txBody>
                    <a:bodyPr/>
                    <a:p>
                      <a:pPr algn="ctr">
                        <a:lnSpc>
                          <a:spcPct val="115000"/>
                        </a:lnSpc>
                        <a:spcAft>
                          <a:spcPts val="0"/>
                        </a:spcAft>
                      </a:pPr>
                      <a:r>
                        <a:rPr lang="en-IN" sz="1200">
                          <a:latin typeface="Times New Roman" panose="02020603050405020304"/>
                          <a:ea typeface="Calibri" panose="020F0502020204030204"/>
                          <a:cs typeface="Times New Roman" panose="02020603050405020304"/>
                        </a:rPr>
                        <a:t>2</a:t>
                      </a:r>
                      <a:endParaRPr lang="en-US" sz="1100">
                        <a:latin typeface="Calibri" panose="020F0502020204030204"/>
                        <a:ea typeface="Calibri" panose="020F0502020204030204"/>
                        <a:cs typeface="Times New Roman" panose="02020603050405020304"/>
                      </a:endParaRPr>
                    </a:p>
                  </a:txBody>
                  <a:tcPr marL="68580" marR="68580" marT="0" marB="0"/>
                </a:tc>
                <a:tc>
                  <a:txBody>
                    <a:bodyPr/>
                    <a:p>
                      <a:pPr indent="0" algn="ctr">
                        <a:buNone/>
                      </a:pPr>
                      <a:r>
                        <a:rPr lang="en-US" sz="1200">
                          <a:latin typeface="Times New Roman" panose="02020603050405020304" pitchFamily="18" charset="0"/>
                          <a:cs typeface="Times New Roman" panose="02020603050405020304" pitchFamily="18" charset="0"/>
                          <a:sym typeface="+mn-ea"/>
                        </a:rPr>
                        <a:t>RNN</a:t>
                      </a:r>
                      <a:endParaRPr lang="en-US" sz="1100">
                        <a:latin typeface="Calibri" panose="020F0502020204030204"/>
                        <a:ea typeface="Calibri" panose="020F0502020204030204"/>
                        <a:cs typeface="Times New Roman" panose="02020603050405020304"/>
                      </a:endParaRPr>
                    </a:p>
                  </a:txBody>
                  <a:tcPr marL="68580" marR="68580" marT="0" marB="0"/>
                </a:tc>
                <a:tc>
                  <a:txBody>
                    <a:bodyPr/>
                    <a:p>
                      <a:pPr indent="0" algn="ctr">
                        <a:buNone/>
                      </a:pPr>
                      <a:r>
                        <a:rPr lang="en-US" sz="1200" b="0">
                          <a:solidFill>
                            <a:srgbClr val="212121"/>
                          </a:solidFill>
                          <a:latin typeface="Times New Roman" panose="02020603050405020304" pitchFamily="18" charset="0"/>
                          <a:cs typeface="Times New Roman" panose="02020603050405020304" pitchFamily="18" charset="0"/>
                        </a:rPr>
                        <a:t>0.658</a:t>
                      </a:r>
                      <a:endParaRPr lang="en-US" sz="1200" b="0">
                        <a:solidFill>
                          <a:srgbClr val="21212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6675" marR="66675" marT="0" marB="0" vert="horz" anchor="ctr" anchorCtr="0"/>
                </a:tc>
              </a:tr>
              <a:tr h="514985">
                <a:tc>
                  <a:txBody>
                    <a:bodyPr/>
                    <a:p>
                      <a:pPr algn="ctr">
                        <a:lnSpc>
                          <a:spcPct val="115000"/>
                        </a:lnSpc>
                        <a:spcAft>
                          <a:spcPts val="0"/>
                        </a:spcAft>
                      </a:pPr>
                      <a:r>
                        <a:rPr lang="en-IN" sz="1200">
                          <a:latin typeface="Times New Roman" panose="02020603050405020304"/>
                          <a:ea typeface="Calibri" panose="020F0502020204030204"/>
                          <a:cs typeface="Times New Roman" panose="02020603050405020304"/>
                        </a:rPr>
                        <a:t>3</a:t>
                      </a:r>
                      <a:endParaRPr lang="en-US" sz="1100">
                        <a:latin typeface="Calibri" panose="020F0502020204030204"/>
                        <a:ea typeface="Calibri" panose="020F0502020204030204"/>
                        <a:cs typeface="Times New Roman" panose="02020603050405020304"/>
                      </a:endParaRPr>
                    </a:p>
                  </a:txBody>
                  <a:tcPr marL="68580" marR="68580" marT="0" marB="0"/>
                </a:tc>
                <a:tc>
                  <a:txBody>
                    <a:bodyPr/>
                    <a:p>
                      <a:pPr indent="0" algn="ctr">
                        <a:buNone/>
                      </a:pPr>
                      <a:r>
                        <a:rPr lang="en-US" sz="1200">
                          <a:latin typeface="Times New Roman" panose="02020603050405020304" pitchFamily="18" charset="0"/>
                          <a:cs typeface="Times New Roman" panose="02020603050405020304" pitchFamily="18" charset="0"/>
                          <a:sym typeface="+mn-ea"/>
                        </a:rPr>
                        <a:t>LSTM</a:t>
                      </a:r>
                      <a:endParaRPr lang="en-US" sz="1100">
                        <a:latin typeface="Calibri" panose="020F0502020204030204"/>
                        <a:ea typeface="Calibri" panose="020F0502020204030204"/>
                        <a:cs typeface="Times New Roman" panose="02020603050405020304"/>
                      </a:endParaRPr>
                    </a:p>
                  </a:txBody>
                  <a:tcPr marL="68580" marR="68580" marT="0" marB="0"/>
                </a:tc>
                <a:tc>
                  <a:txBody>
                    <a:bodyPr/>
                    <a:p>
                      <a:pPr indent="0" algn="ctr">
                        <a:buNone/>
                      </a:pPr>
                      <a:r>
                        <a:rPr lang="en-US" sz="1200" b="0">
                          <a:solidFill>
                            <a:srgbClr val="212121"/>
                          </a:solidFill>
                          <a:latin typeface="Times New Roman" panose="02020603050405020304" pitchFamily="18" charset="0"/>
                          <a:cs typeface="Times New Roman" panose="02020603050405020304" pitchFamily="18" charset="0"/>
                        </a:rPr>
                        <a:t>0.657</a:t>
                      </a:r>
                      <a:endParaRPr lang="en-US" sz="1200" b="0">
                        <a:solidFill>
                          <a:srgbClr val="21212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6675" marR="66675" marT="0" marB="0" vert="horz" anchor="ctr" anchorCtr="0"/>
                </a:tc>
              </a:tr>
              <a:tr h="514985">
                <a:tc>
                  <a:txBody>
                    <a:bodyPr/>
                    <a:p>
                      <a:pPr algn="ctr">
                        <a:lnSpc>
                          <a:spcPct val="115000"/>
                        </a:lnSpc>
                        <a:spcAft>
                          <a:spcPts val="0"/>
                        </a:spcAft>
                      </a:pPr>
                      <a:r>
                        <a:rPr lang="en-IN" sz="1200">
                          <a:latin typeface="Times New Roman" panose="02020603050405020304"/>
                          <a:ea typeface="Calibri" panose="020F0502020204030204"/>
                          <a:cs typeface="Times New Roman" panose="02020603050405020304"/>
                        </a:rPr>
                        <a:t>4</a:t>
                      </a:r>
                      <a:endParaRPr lang="en-US" sz="1100">
                        <a:latin typeface="Calibri" panose="020F0502020204030204"/>
                        <a:ea typeface="Calibri" panose="020F0502020204030204"/>
                        <a:cs typeface="Times New Roman" panose="02020603050405020304"/>
                      </a:endParaRPr>
                    </a:p>
                  </a:txBody>
                  <a:tcPr marL="68580" marR="68580" marT="0" marB="0"/>
                </a:tc>
                <a:tc>
                  <a:txBody>
                    <a:bodyPr/>
                    <a:p>
                      <a:pPr indent="0" algn="ctr">
                        <a:buNone/>
                      </a:pPr>
                      <a:r>
                        <a:rPr lang="en-US" sz="1200">
                          <a:latin typeface="Times New Roman" panose="02020603050405020304" pitchFamily="18" charset="0"/>
                          <a:cs typeface="Times New Roman" panose="02020603050405020304" pitchFamily="18" charset="0"/>
                          <a:sym typeface="+mn-ea"/>
                        </a:rPr>
                        <a:t>GRU</a:t>
                      </a:r>
                      <a:endParaRPr lang="en-US" sz="1100">
                        <a:latin typeface="Calibri" panose="020F0502020204030204"/>
                        <a:ea typeface="Calibri" panose="020F0502020204030204"/>
                        <a:cs typeface="Times New Roman" panose="02020603050405020304"/>
                      </a:endParaRPr>
                    </a:p>
                  </a:txBody>
                  <a:tcPr marL="68580" marR="68580" marT="0" marB="0"/>
                </a:tc>
                <a:tc>
                  <a:txBody>
                    <a:bodyPr/>
                    <a:p>
                      <a:pPr indent="0" algn="ctr">
                        <a:buNone/>
                      </a:pPr>
                      <a:r>
                        <a:rPr lang="en-US" sz="1200" b="0">
                          <a:solidFill>
                            <a:srgbClr val="212121"/>
                          </a:solidFill>
                          <a:latin typeface="Times New Roman" panose="02020603050405020304" pitchFamily="18" charset="0"/>
                          <a:cs typeface="Times New Roman" panose="02020603050405020304" pitchFamily="18" charset="0"/>
                        </a:rPr>
                        <a:t>0.658</a:t>
                      </a:r>
                      <a:endParaRPr lang="en-US" sz="1200" b="0">
                        <a:solidFill>
                          <a:srgbClr val="21212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6675" marR="66675" marT="0" marB="0" vert="horz" anchor="ctr" anchorCtr="0"/>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latin typeface="Times New Roman" panose="02020603050405020304" pitchFamily="18" charset="0"/>
                <a:cs typeface="Times New Roman" panose="02020603050405020304" pitchFamily="18" charset="0"/>
              </a:rPr>
              <a:t>CONCLUTION</a:t>
            </a:r>
            <a:endParaRPr lang="en-US">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340485"/>
            <a:ext cx="8229600" cy="4953000"/>
          </a:xfrm>
        </p:spPr>
        <p:txBody>
          <a:bodyPr/>
          <a:p>
            <a:pPr marL="0" indent="0" algn="just">
              <a:buNone/>
            </a:pPr>
            <a:r>
              <a:rPr lang="en-US" sz="2200">
                <a:latin typeface="Times New Roman" panose="02020603050405020304" pitchFamily="18" charset="0"/>
                <a:cs typeface="Times New Roman" panose="02020603050405020304" pitchFamily="18" charset="0"/>
              </a:rPr>
              <a:t>The Malicious URL detection demonstrates superior performance across Regression and Classification models, excelling particularly well in the Random Forest Classifier, achieving an impressive accuracy rate of 96.6%. However, its efficacy diminishes when implemented in neural network models. The robustness and interpretability of the Random Forest Classifier contribute to its success in handling the complexity of the Malicious URL detection task, outperforming other models and establishing itself as the preferred choice for accurate and reliable predictions, attaining an unparalleled accuracy benchmark of 96.6%. This underscores the significance of model selection in optimizing outcomes for the specific challenges posed by Malicious URL detection.</a:t>
            </a:r>
            <a:endParaRPr lang="en-US" sz="2200">
              <a:latin typeface="Times New Roman" panose="02020603050405020304" pitchFamily="18" charset="0"/>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1"/>
          <a:srcRect/>
          <a:stretch>
            <a:fillRect/>
          </a:stretch>
        </p:blipFill>
        <p:spPr bwMode="auto">
          <a:xfrm>
            <a:off x="1357290" y="1285860"/>
            <a:ext cx="6929486" cy="4500594"/>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57200" y="785793"/>
          <a:ext cx="8229600" cy="5380059"/>
        </p:xfrm>
        <a:graphic>
          <a:graphicData uri="http://schemas.openxmlformats.org/drawingml/2006/table">
            <a:tbl>
              <a:tblPr firstRow="1" bandRow="1">
                <a:tableStyleId>{5C22544A-7EE6-4342-B048-85BDC9FD1C3A}</a:tableStyleId>
              </a:tblPr>
              <a:tblGrid>
                <a:gridCol w="1140460"/>
                <a:gridCol w="2974340"/>
                <a:gridCol w="2057400"/>
                <a:gridCol w="2057400"/>
              </a:tblGrid>
              <a:tr h="1345015">
                <a:tc>
                  <a:txBody>
                    <a:bodyPr/>
                    <a:lstStyle/>
                    <a:p>
                      <a:pPr algn="ctr">
                        <a:lnSpc>
                          <a:spcPct val="107000"/>
                        </a:lnSpc>
                        <a:spcAft>
                          <a:spcPts val="0"/>
                        </a:spcAft>
                      </a:pPr>
                      <a:r>
                        <a:rPr lang="en-IN" sz="1400" dirty="0">
                          <a:latin typeface="Times New Roman" panose="02020603050405020304"/>
                          <a:ea typeface="Calibri" panose="020F0502020204030204"/>
                          <a:cs typeface="Times New Roman" panose="02020603050405020304"/>
                        </a:rPr>
                        <a:t>7</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dirty="0">
                          <a:latin typeface="Times New Roman" panose="02020603050405020304"/>
                          <a:ea typeface="Calibri" panose="020F0502020204030204"/>
                          <a:cs typeface="Times New Roman" panose="02020603050405020304"/>
                        </a:rPr>
                        <a:t>Malicious URL Detection using Machine Learning Algorithms</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dirty="0">
                          <a:latin typeface="Times New Roman" panose="02020603050405020304"/>
                          <a:ea typeface="Calibri" panose="020F0502020204030204"/>
                          <a:cs typeface="Times New Roman" panose="02020603050405020304"/>
                        </a:rPr>
                        <a:t>Proceedings of the Digital Privacy and Security Conference 2019</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dirty="0">
                          <a:latin typeface="Times New Roman" panose="02020603050405020304"/>
                          <a:ea typeface="Calibri" panose="020F0502020204030204"/>
                          <a:cs typeface="Times New Roman" panose="02020603050405020304"/>
                        </a:rPr>
                        <a:t>Marcelo Ferreira </a:t>
                      </a:r>
                      <a:r>
                        <a:rPr lang="en-IN" sz="1400" dirty="0" err="1">
                          <a:latin typeface="Times New Roman" panose="02020603050405020304"/>
                          <a:ea typeface="Calibri" panose="020F0502020204030204"/>
                          <a:cs typeface="Times New Roman" panose="02020603050405020304"/>
                        </a:rPr>
                        <a:t>Lusofona</a:t>
                      </a:r>
                      <a:r>
                        <a:rPr lang="en-IN" sz="1400" dirty="0">
                          <a:latin typeface="Times New Roman" panose="02020603050405020304"/>
                          <a:ea typeface="Calibri" panose="020F0502020204030204"/>
                          <a:cs typeface="Times New Roman" panose="02020603050405020304"/>
                        </a:rPr>
                        <a:t> University of Porto, Portugal ferreira_marcelo@outlook.pt</a:t>
                      </a:r>
                      <a:endParaRPr lang="en-US" sz="1100" dirty="0">
                        <a:latin typeface="Calibri" panose="020F0502020204030204"/>
                        <a:ea typeface="Calibri" panose="020F0502020204030204"/>
                        <a:cs typeface="Times New Roman" panose="02020603050405020304"/>
                      </a:endParaRPr>
                    </a:p>
                  </a:txBody>
                  <a:tcPr marL="68580" marR="68580" marT="0" marB="0" anchor="ctr"/>
                </a:tc>
              </a:tr>
              <a:tr h="1883020">
                <a:tc>
                  <a:txBody>
                    <a:bodyPr/>
                    <a:lstStyle/>
                    <a:p>
                      <a:pPr algn="ctr">
                        <a:lnSpc>
                          <a:spcPct val="107000"/>
                        </a:lnSpc>
                        <a:spcAft>
                          <a:spcPts val="0"/>
                        </a:spcAft>
                      </a:pPr>
                      <a:r>
                        <a:rPr lang="en-IN" sz="1400" dirty="0">
                          <a:latin typeface="Times New Roman" panose="02020603050405020304"/>
                          <a:ea typeface="Calibri" panose="020F0502020204030204"/>
                          <a:cs typeface="Times New Roman" panose="02020603050405020304"/>
                        </a:rPr>
                        <a:t>8</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a:latin typeface="Times New Roman" panose="02020603050405020304"/>
                          <a:ea typeface="Calibri" panose="020F0502020204030204"/>
                          <a:cs typeface="Times New Roman" panose="02020603050405020304"/>
                        </a:rPr>
                        <a:t>Malicious URL Classification Using Extracted Features,</a:t>
                      </a:r>
                      <a:endParaRPr lang="en-US" sz="1100">
                        <a:latin typeface="Calibri" panose="020F0502020204030204"/>
                        <a:ea typeface="Calibri" panose="020F0502020204030204"/>
                        <a:cs typeface="Times New Roman" panose="02020603050405020304"/>
                      </a:endParaRPr>
                    </a:p>
                    <a:p>
                      <a:pPr algn="ctr">
                        <a:lnSpc>
                          <a:spcPct val="107000"/>
                        </a:lnSpc>
                        <a:spcAft>
                          <a:spcPts val="0"/>
                        </a:spcAft>
                      </a:pPr>
                      <a:r>
                        <a:rPr lang="en-IN" sz="1400">
                          <a:latin typeface="Times New Roman" panose="02020603050405020304"/>
                          <a:ea typeface="Calibri" panose="020F0502020204030204"/>
                          <a:cs typeface="Times New Roman" panose="02020603050405020304"/>
                        </a:rPr>
                        <a:t>Feature Selection Algorithm, and Machine Learning</a:t>
                      </a:r>
                      <a:endParaRPr lang="en-US" sz="1100">
                        <a:latin typeface="Calibri" panose="020F0502020204030204"/>
                        <a:ea typeface="Calibri" panose="020F0502020204030204"/>
                        <a:cs typeface="Times New Roman" panose="02020603050405020304"/>
                      </a:endParaRPr>
                    </a:p>
                    <a:p>
                      <a:pPr algn="ctr">
                        <a:lnSpc>
                          <a:spcPct val="107000"/>
                        </a:lnSpc>
                        <a:spcAft>
                          <a:spcPts val="0"/>
                        </a:spcAft>
                      </a:pPr>
                      <a:r>
                        <a:rPr lang="en-IN" sz="1400">
                          <a:latin typeface="Times New Roman" panose="02020603050405020304"/>
                          <a:ea typeface="Calibri" panose="020F0502020204030204"/>
                          <a:cs typeface="Times New Roman" panose="02020603050405020304"/>
                        </a:rPr>
                        <a:t>Techniques</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a:latin typeface="Times New Roman" panose="02020603050405020304"/>
                          <a:ea typeface="Calibri" panose="020F0502020204030204"/>
                          <a:cs typeface="Times New Roman" panose="02020603050405020304"/>
                        </a:rPr>
                        <a:t>Proceedings of the International Conference on Industrial Engineering and Operations Management Rome, Italy, August 2-5, 2021</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dirty="0">
                          <a:latin typeface="Times New Roman" panose="02020603050405020304"/>
                          <a:ea typeface="Calibri" panose="020F0502020204030204"/>
                          <a:cs typeface="Times New Roman" panose="02020603050405020304"/>
                        </a:rPr>
                        <a:t>Jo Simon </a:t>
                      </a:r>
                      <a:r>
                        <a:rPr lang="en-IN" sz="1400" dirty="0" err="1">
                          <a:latin typeface="Times New Roman" panose="02020603050405020304"/>
                          <a:ea typeface="Calibri" panose="020F0502020204030204"/>
                          <a:cs typeface="Times New Roman" panose="02020603050405020304"/>
                        </a:rPr>
                        <a:t>Ambata</a:t>
                      </a:r>
                      <a:r>
                        <a:rPr lang="en-IN" sz="1400" dirty="0">
                          <a:latin typeface="Times New Roman" panose="02020603050405020304"/>
                          <a:ea typeface="Calibri" panose="020F0502020204030204"/>
                          <a:cs typeface="Times New Roman" panose="02020603050405020304"/>
                        </a:rPr>
                        <a:t>, Jose </a:t>
                      </a:r>
                      <a:r>
                        <a:rPr lang="en-IN" sz="1400" dirty="0" err="1">
                          <a:latin typeface="Times New Roman" panose="02020603050405020304"/>
                          <a:ea typeface="Calibri" panose="020F0502020204030204"/>
                          <a:cs typeface="Times New Roman" panose="02020603050405020304"/>
                        </a:rPr>
                        <a:t>Gaurana</a:t>
                      </a:r>
                      <a:r>
                        <a:rPr lang="en-IN" sz="1400" dirty="0">
                          <a:latin typeface="Times New Roman" panose="02020603050405020304"/>
                          <a:ea typeface="Calibri" panose="020F0502020204030204"/>
                          <a:cs typeface="Times New Roman" panose="02020603050405020304"/>
                        </a:rPr>
                        <a:t>, Dan Jacinto, and Joel De </a:t>
                      </a:r>
                      <a:r>
                        <a:rPr lang="en-IN" sz="1400" dirty="0" err="1">
                          <a:latin typeface="Times New Roman" panose="02020603050405020304"/>
                          <a:ea typeface="Calibri" panose="020F0502020204030204"/>
                          <a:cs typeface="Times New Roman" panose="02020603050405020304"/>
                        </a:rPr>
                        <a:t>Goma</a:t>
                      </a:r>
                      <a:endParaRPr lang="en-US" sz="1100" dirty="0">
                        <a:latin typeface="Calibri" panose="020F0502020204030204"/>
                        <a:ea typeface="Calibri" panose="020F0502020204030204"/>
                        <a:cs typeface="Times New Roman" panose="02020603050405020304"/>
                      </a:endParaRPr>
                    </a:p>
                  </a:txBody>
                  <a:tcPr marL="68580" marR="68580" marT="0" marB="0" anchor="ctr"/>
                </a:tc>
              </a:tr>
              <a:tr h="807009">
                <a:tc>
                  <a:txBody>
                    <a:bodyPr/>
                    <a:lstStyle/>
                    <a:p>
                      <a:pPr algn="ctr">
                        <a:lnSpc>
                          <a:spcPct val="107000"/>
                        </a:lnSpc>
                        <a:spcAft>
                          <a:spcPts val="0"/>
                        </a:spcAft>
                      </a:pPr>
                      <a:r>
                        <a:rPr lang="en-IN" sz="1400" dirty="0">
                          <a:latin typeface="Times New Roman" panose="02020603050405020304"/>
                          <a:ea typeface="Calibri" panose="020F0502020204030204"/>
                          <a:cs typeface="Times New Roman" panose="02020603050405020304"/>
                        </a:rPr>
                        <a:t>9</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a:latin typeface="Times New Roman" panose="02020603050405020304"/>
                          <a:ea typeface="Calibri" panose="020F0502020204030204"/>
                          <a:cs typeface="Times New Roman" panose="02020603050405020304"/>
                        </a:rPr>
                        <a:t>A Fast Filter for the Large-Scale Detection of Malicious Web Pages.</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a:latin typeface="Times New Roman" panose="02020603050405020304"/>
                          <a:ea typeface="Calibri" panose="020F0502020204030204"/>
                          <a:cs typeface="Times New Roman" panose="02020603050405020304"/>
                        </a:rPr>
                        <a:t>20th International Conference on World Wide Web</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dirty="0" err="1">
                          <a:latin typeface="Times New Roman" panose="02020603050405020304"/>
                          <a:ea typeface="Calibri" panose="020F0502020204030204"/>
                          <a:cs typeface="Times New Roman" panose="02020603050405020304"/>
                        </a:rPr>
                        <a:t>Canali</a:t>
                      </a:r>
                      <a:r>
                        <a:rPr lang="en-IN" sz="1400" dirty="0">
                          <a:latin typeface="Times New Roman" panose="02020603050405020304"/>
                          <a:ea typeface="Calibri" panose="020F0502020204030204"/>
                          <a:cs typeface="Times New Roman" panose="02020603050405020304"/>
                        </a:rPr>
                        <a:t> .</a:t>
                      </a:r>
                      <a:r>
                        <a:rPr lang="en-IN" sz="1400" dirty="0" err="1">
                          <a:latin typeface="Times New Roman" panose="02020603050405020304"/>
                          <a:ea typeface="Calibri" panose="020F0502020204030204"/>
                          <a:cs typeface="Times New Roman" panose="02020603050405020304"/>
                        </a:rPr>
                        <a:t>D,Cova.M,Vigna.G</a:t>
                      </a:r>
                      <a:r>
                        <a:rPr lang="en-IN" sz="1400" dirty="0">
                          <a:latin typeface="Times New Roman" panose="02020603050405020304"/>
                          <a:ea typeface="Calibri" panose="020F0502020204030204"/>
                          <a:cs typeface="Times New Roman" panose="02020603050405020304"/>
                        </a:rPr>
                        <a:t>, </a:t>
                      </a:r>
                      <a:r>
                        <a:rPr lang="en-IN" sz="1400" dirty="0" err="1">
                          <a:latin typeface="Times New Roman" panose="02020603050405020304"/>
                          <a:ea typeface="Calibri" panose="020F0502020204030204"/>
                          <a:cs typeface="Times New Roman" panose="02020603050405020304"/>
                        </a:rPr>
                        <a:t>Kruegel</a:t>
                      </a:r>
                      <a:r>
                        <a:rPr lang="en-IN" sz="1400" dirty="0">
                          <a:latin typeface="Times New Roman" panose="02020603050405020304"/>
                          <a:ea typeface="Calibri" panose="020F0502020204030204"/>
                          <a:cs typeface="Times New Roman" panose="02020603050405020304"/>
                        </a:rPr>
                        <a:t>, C. </a:t>
                      </a:r>
                      <a:r>
                        <a:rPr lang="en-IN" sz="1400" dirty="0" err="1">
                          <a:latin typeface="Times New Roman" panose="02020603050405020304"/>
                          <a:ea typeface="Calibri" panose="020F0502020204030204"/>
                          <a:cs typeface="Times New Roman" panose="02020603050405020304"/>
                        </a:rPr>
                        <a:t>Prophiler</a:t>
                      </a:r>
                      <a:endParaRPr lang="en-US" sz="1100" dirty="0">
                        <a:latin typeface="Calibri" panose="020F0502020204030204"/>
                        <a:ea typeface="Calibri" panose="020F0502020204030204"/>
                        <a:cs typeface="Times New Roman" panose="02020603050405020304"/>
                      </a:endParaRPr>
                    </a:p>
                  </a:txBody>
                  <a:tcPr marL="68580" marR="68580" marT="0" marB="0" anchor="ctr"/>
                </a:tc>
              </a:tr>
              <a:tr h="1345015">
                <a:tc>
                  <a:txBody>
                    <a:bodyPr/>
                    <a:lstStyle/>
                    <a:p>
                      <a:pPr algn="ctr">
                        <a:lnSpc>
                          <a:spcPct val="107000"/>
                        </a:lnSpc>
                        <a:spcAft>
                          <a:spcPts val="0"/>
                        </a:spcAft>
                      </a:pPr>
                      <a:r>
                        <a:rPr lang="en-IN" sz="1400" dirty="0">
                          <a:latin typeface="Times New Roman" panose="02020603050405020304"/>
                          <a:ea typeface="Calibri" panose="020F0502020204030204"/>
                          <a:cs typeface="Times New Roman" panose="02020603050405020304"/>
                        </a:rPr>
                        <a:t>10</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a:latin typeface="Times New Roman" panose="02020603050405020304"/>
                          <a:ea typeface="Calibri" panose="020F0502020204030204"/>
                          <a:cs typeface="Times New Roman" panose="02020603050405020304"/>
                        </a:rPr>
                        <a:t>Phishing URL Detection: A Network-based Approach Robust to Evasion</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u="none" strike="noStrike">
                          <a:latin typeface="Times New Roman" panose="02020603050405020304"/>
                          <a:ea typeface="Calibri" panose="020F0502020204030204"/>
                          <a:cs typeface="Times New Roman" panose="02020603050405020304"/>
                          <a:hlinkClick r:id="rId1" tooltip="CCS '22: Proceedings of the 2022 ACM SIGSAC Conference on Computer and Communications Security"/>
                        </a:rPr>
                        <a:t>Proceedings of the 2022 ACM SIGSAC Conference on Computer and Communications Security</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u="none" strike="noStrike" dirty="0" err="1">
                          <a:latin typeface="Times New Roman" panose="02020603050405020304"/>
                          <a:ea typeface="Calibri" panose="020F0502020204030204"/>
                          <a:cs typeface="Times New Roman" panose="02020603050405020304"/>
                        </a:rPr>
                        <a:t>Taeri</a:t>
                      </a:r>
                      <a:r>
                        <a:rPr lang="en-IN" sz="1400" u="none" strike="noStrike" dirty="0">
                          <a:latin typeface="Times New Roman" panose="02020603050405020304"/>
                          <a:ea typeface="Calibri" panose="020F0502020204030204"/>
                          <a:cs typeface="Times New Roman" panose="02020603050405020304"/>
                        </a:rPr>
                        <a:t> </a:t>
                      </a:r>
                      <a:r>
                        <a:rPr lang="en-IN" sz="1400" u="none" strike="noStrike" dirty="0" err="1">
                          <a:latin typeface="Times New Roman" panose="02020603050405020304"/>
                          <a:ea typeface="Calibri" panose="020F0502020204030204"/>
                          <a:cs typeface="Times New Roman" panose="02020603050405020304"/>
                        </a:rPr>
                        <a:t>Kim,Noseong</a:t>
                      </a:r>
                      <a:r>
                        <a:rPr lang="en-IN" sz="1400" u="none" strike="noStrike" dirty="0">
                          <a:latin typeface="Times New Roman" panose="02020603050405020304"/>
                          <a:ea typeface="Calibri" panose="020F0502020204030204"/>
                          <a:cs typeface="Times New Roman" panose="02020603050405020304"/>
                        </a:rPr>
                        <a:t> </a:t>
                      </a:r>
                      <a:r>
                        <a:rPr lang="en-IN" sz="1400" u="none" strike="noStrike" dirty="0" err="1">
                          <a:latin typeface="Times New Roman" panose="02020603050405020304"/>
                          <a:ea typeface="Calibri" panose="020F0502020204030204"/>
                          <a:cs typeface="Times New Roman" panose="02020603050405020304"/>
                        </a:rPr>
                        <a:t>Park,Jiwon</a:t>
                      </a:r>
                      <a:r>
                        <a:rPr lang="en-IN" sz="1400" u="none" strike="noStrike" dirty="0">
                          <a:latin typeface="Times New Roman" panose="02020603050405020304"/>
                          <a:ea typeface="Calibri" panose="020F0502020204030204"/>
                          <a:cs typeface="Times New Roman" panose="02020603050405020304"/>
                        </a:rPr>
                        <a:t> </a:t>
                      </a:r>
                      <a:r>
                        <a:rPr lang="en-IN" sz="1400" u="none" strike="noStrike" dirty="0" err="1">
                          <a:latin typeface="Times New Roman" panose="02020603050405020304"/>
                          <a:ea typeface="Calibri" panose="020F0502020204030204"/>
                          <a:cs typeface="Times New Roman" panose="02020603050405020304"/>
                        </a:rPr>
                        <a:t>Hong,Sang-Wook</a:t>
                      </a:r>
                      <a:r>
                        <a:rPr lang="en-IN" sz="1400" u="none" strike="noStrike" dirty="0">
                          <a:latin typeface="Times New Roman" panose="02020603050405020304"/>
                          <a:ea typeface="Calibri" panose="020F0502020204030204"/>
                          <a:cs typeface="Times New Roman" panose="02020603050405020304"/>
                        </a:rPr>
                        <a:t> Kim.</a:t>
                      </a:r>
                      <a:endParaRPr lang="en-US" sz="1100" dirty="0">
                        <a:latin typeface="Calibri" panose="020F0502020204030204"/>
                        <a:ea typeface="Calibri" panose="020F0502020204030204"/>
                        <a:cs typeface="Times New Roman" panose="02020603050405020304"/>
                      </a:endParaRPr>
                    </a:p>
                  </a:txBody>
                  <a:tcPr marL="68580" marR="68580" marT="0" marB="0" anchor="ct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142852"/>
            <a:ext cx="3543296" cy="500066"/>
          </a:xfrm>
        </p:spPr>
        <p:txBody>
          <a:bodyPr>
            <a:normAutofit fontScale="90000"/>
          </a:bodyPr>
          <a:lstStyle/>
          <a:p>
            <a:r>
              <a:rPr lang="en-US" dirty="0" smtClean="0">
                <a:latin typeface="Times New Roman" panose="02020603050405020304" pitchFamily="18" charset="0"/>
                <a:cs typeface="Times New Roman" panose="02020603050405020304" pitchFamily="18" charset="0"/>
              </a:rPr>
              <a:t>Journal Details</a:t>
            </a:r>
            <a:endParaRPr lang="en-US"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nvPr>
        </p:nvGraphicFramePr>
        <p:xfrm>
          <a:off x="500034" y="785794"/>
          <a:ext cx="8229600" cy="5386070"/>
        </p:xfrm>
        <a:graphic>
          <a:graphicData uri="http://schemas.openxmlformats.org/drawingml/2006/table">
            <a:tbl>
              <a:tblPr firstRow="1" bandRow="1">
                <a:tableStyleId>{5C22544A-7EE6-4342-B048-85BDC9FD1C3A}</a:tableStyleId>
              </a:tblPr>
              <a:tblGrid>
                <a:gridCol w="1082040"/>
                <a:gridCol w="3032760"/>
                <a:gridCol w="2057400"/>
                <a:gridCol w="2057400"/>
              </a:tblGrid>
              <a:tr h="370840">
                <a:tc>
                  <a:txBody>
                    <a:bodyPr/>
                    <a:lstStyle/>
                    <a:p>
                      <a:pPr algn="ctr">
                        <a:lnSpc>
                          <a:spcPct val="107000"/>
                        </a:lnSpc>
                        <a:spcAft>
                          <a:spcPts val="0"/>
                        </a:spcAft>
                      </a:pPr>
                      <a:r>
                        <a:rPr lang="en-IN" sz="1400" b="1" dirty="0">
                          <a:solidFill>
                            <a:srgbClr val="000000"/>
                          </a:solidFill>
                          <a:latin typeface="Times New Roman" panose="02020603050405020304"/>
                          <a:ea typeface="Calibri" panose="020F0502020204030204"/>
                          <a:cs typeface="Times New Roman" panose="02020603050405020304"/>
                        </a:rPr>
                        <a:t>S.No.</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b="1">
                          <a:solidFill>
                            <a:srgbClr val="000000"/>
                          </a:solidFill>
                          <a:latin typeface="Times New Roman" panose="02020603050405020304"/>
                          <a:ea typeface="Calibri" panose="020F0502020204030204"/>
                          <a:cs typeface="Times New Roman" panose="02020603050405020304"/>
                        </a:rPr>
                        <a:t>Paper Name</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b="1">
                          <a:solidFill>
                            <a:srgbClr val="000000"/>
                          </a:solidFill>
                          <a:latin typeface="Times New Roman" panose="02020603050405020304"/>
                          <a:ea typeface="Calibri" panose="020F0502020204030204"/>
                          <a:cs typeface="Times New Roman" panose="02020603050405020304"/>
                        </a:rPr>
                        <a:t>Journal Name</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b="1" dirty="0">
                          <a:solidFill>
                            <a:srgbClr val="000000"/>
                          </a:solidFill>
                          <a:latin typeface="Times New Roman" panose="02020603050405020304"/>
                          <a:ea typeface="Calibri" panose="020F0502020204030204"/>
                          <a:cs typeface="Times New Roman" panose="02020603050405020304"/>
                        </a:rPr>
                        <a:t>Citation</a:t>
                      </a:r>
                      <a:endParaRPr lang="en-US" sz="1100" dirty="0">
                        <a:latin typeface="Calibri" panose="020F0502020204030204"/>
                        <a:ea typeface="Calibri" panose="020F0502020204030204"/>
                        <a:cs typeface="Times New Roman" panose="02020603050405020304"/>
                      </a:endParaRPr>
                    </a:p>
                  </a:txBody>
                  <a:tcPr marL="68580" marR="68580" marT="0" marB="0" anchor="ctr"/>
                </a:tc>
              </a:tr>
              <a:tr h="370840">
                <a:tc>
                  <a:txBody>
                    <a:bodyPr/>
                    <a:lstStyle/>
                    <a:p>
                      <a:pPr algn="ctr">
                        <a:lnSpc>
                          <a:spcPct val="107000"/>
                        </a:lnSpc>
                        <a:spcAft>
                          <a:spcPts val="0"/>
                        </a:spcAft>
                      </a:pPr>
                      <a:r>
                        <a:rPr lang="en-IN" sz="1400" dirty="0">
                          <a:solidFill>
                            <a:srgbClr val="000000"/>
                          </a:solidFill>
                          <a:latin typeface="Times New Roman" panose="02020603050405020304"/>
                          <a:ea typeface="Calibri" panose="020F0502020204030204"/>
                          <a:cs typeface="Times New Roman" panose="02020603050405020304"/>
                        </a:rPr>
                        <a:t>1</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a:solidFill>
                            <a:srgbClr val="000000"/>
                          </a:solidFill>
                          <a:latin typeface="Times New Roman" panose="02020603050405020304"/>
                          <a:ea typeface="Calibri" panose="020F0502020204030204"/>
                          <a:cs typeface="Times New Roman" panose="02020603050405020304"/>
                        </a:rPr>
                        <a:t>Detection of malicious websites using machine learning Techniques</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a:solidFill>
                            <a:srgbClr val="000000"/>
                          </a:solidFill>
                          <a:latin typeface="Times New Roman" panose="02020603050405020304"/>
                          <a:ea typeface="Calibri" panose="020F0502020204030204"/>
                          <a:cs typeface="Times New Roman" panose="02020603050405020304"/>
                        </a:rPr>
                        <a:t>IEEE Journal</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dirty="0" err="1">
                          <a:solidFill>
                            <a:srgbClr val="000000"/>
                          </a:solidFill>
                          <a:latin typeface="Times New Roman" panose="02020603050405020304"/>
                          <a:ea typeface="Calibri" panose="020F0502020204030204"/>
                          <a:cs typeface="Times New Roman" panose="02020603050405020304"/>
                        </a:rPr>
                        <a:t>Chukwemeka</a:t>
                      </a:r>
                      <a:r>
                        <a:rPr lang="en-IN" sz="1400" dirty="0">
                          <a:solidFill>
                            <a:srgbClr val="000000"/>
                          </a:solidFill>
                          <a:latin typeface="Times New Roman" panose="02020603050405020304"/>
                          <a:ea typeface="Calibri" panose="020F0502020204030204"/>
                          <a:cs typeface="Times New Roman" panose="02020603050405020304"/>
                        </a:rPr>
                        <a:t> </a:t>
                      </a:r>
                      <a:r>
                        <a:rPr lang="en-IN" sz="1400" dirty="0" err="1">
                          <a:solidFill>
                            <a:srgbClr val="000000"/>
                          </a:solidFill>
                          <a:latin typeface="Times New Roman" panose="02020603050405020304"/>
                          <a:ea typeface="Calibri" panose="020F0502020204030204"/>
                          <a:cs typeface="Times New Roman" panose="02020603050405020304"/>
                        </a:rPr>
                        <a:t>Okobi,Courage</a:t>
                      </a:r>
                      <a:r>
                        <a:rPr lang="en-IN" sz="1400" dirty="0">
                          <a:solidFill>
                            <a:srgbClr val="000000"/>
                          </a:solidFill>
                          <a:latin typeface="Times New Roman" panose="02020603050405020304"/>
                          <a:ea typeface="Calibri" panose="020F0502020204030204"/>
                          <a:cs typeface="Times New Roman" panose="02020603050405020304"/>
                        </a:rPr>
                        <a:t> O </a:t>
                      </a:r>
                      <a:r>
                        <a:rPr lang="en-IN" sz="1400" dirty="0" err="1">
                          <a:solidFill>
                            <a:srgbClr val="000000"/>
                          </a:solidFill>
                          <a:latin typeface="Times New Roman" panose="02020603050405020304"/>
                          <a:ea typeface="Calibri" panose="020F0502020204030204"/>
                          <a:cs typeface="Times New Roman" panose="02020603050405020304"/>
                        </a:rPr>
                        <a:t>Ekoh,Kagame</a:t>
                      </a:r>
                      <a:r>
                        <a:rPr lang="en-IN" sz="1400" dirty="0">
                          <a:solidFill>
                            <a:srgbClr val="000000"/>
                          </a:solidFill>
                          <a:latin typeface="Times New Roman" panose="02020603050405020304"/>
                          <a:ea typeface="Calibri" panose="020F0502020204030204"/>
                          <a:cs typeface="Times New Roman" panose="02020603050405020304"/>
                        </a:rPr>
                        <a:t> Richard,</a:t>
                      </a:r>
                      <a:endParaRPr lang="en-US" sz="1100" dirty="0">
                        <a:latin typeface="Calibri" panose="020F0502020204030204"/>
                        <a:ea typeface="Calibri" panose="020F0502020204030204"/>
                        <a:cs typeface="Times New Roman" panose="02020603050405020304"/>
                      </a:endParaRPr>
                    </a:p>
                    <a:p>
                      <a:pPr algn="ctr">
                        <a:lnSpc>
                          <a:spcPct val="107000"/>
                        </a:lnSpc>
                        <a:spcAft>
                          <a:spcPts val="0"/>
                        </a:spcAft>
                      </a:pPr>
                      <a:r>
                        <a:rPr lang="en-IN" sz="1400" dirty="0">
                          <a:solidFill>
                            <a:srgbClr val="000000"/>
                          </a:solidFill>
                          <a:latin typeface="Times New Roman" panose="02020603050405020304"/>
                          <a:ea typeface="Calibri" panose="020F0502020204030204"/>
                          <a:cs typeface="Times New Roman" panose="02020603050405020304"/>
                        </a:rPr>
                        <a:t>Adebayo </a:t>
                      </a:r>
                      <a:r>
                        <a:rPr lang="en-IN" sz="1400" dirty="0" err="1">
                          <a:solidFill>
                            <a:srgbClr val="000000"/>
                          </a:solidFill>
                          <a:latin typeface="Times New Roman" panose="02020603050405020304"/>
                          <a:ea typeface="Calibri" panose="020F0502020204030204"/>
                          <a:cs typeface="Times New Roman" panose="02020603050405020304"/>
                        </a:rPr>
                        <a:t>Oshingbesan</a:t>
                      </a:r>
                      <a:r>
                        <a:rPr lang="en-IN" sz="1400" dirty="0">
                          <a:solidFill>
                            <a:srgbClr val="000000"/>
                          </a:solidFill>
                          <a:latin typeface="Times New Roman" panose="02020603050405020304"/>
                          <a:ea typeface="Calibri" panose="020F0502020204030204"/>
                          <a:cs typeface="Times New Roman" panose="02020603050405020304"/>
                        </a:rPr>
                        <a:t>,</a:t>
                      </a:r>
                      <a:endParaRPr lang="en-US" sz="1100" dirty="0">
                        <a:latin typeface="Calibri" panose="020F0502020204030204"/>
                        <a:ea typeface="Calibri" panose="020F0502020204030204"/>
                        <a:cs typeface="Times New Roman" panose="02020603050405020304"/>
                      </a:endParaRPr>
                    </a:p>
                    <a:p>
                      <a:pPr algn="ctr">
                        <a:lnSpc>
                          <a:spcPct val="107000"/>
                        </a:lnSpc>
                        <a:spcAft>
                          <a:spcPts val="0"/>
                        </a:spcAft>
                      </a:pPr>
                      <a:r>
                        <a:rPr lang="en-IN" sz="1400" dirty="0" err="1">
                          <a:solidFill>
                            <a:srgbClr val="000000"/>
                          </a:solidFill>
                          <a:latin typeface="Times New Roman" panose="02020603050405020304"/>
                          <a:ea typeface="Calibri" panose="020F0502020204030204"/>
                          <a:cs typeface="Times New Roman" panose="02020603050405020304"/>
                        </a:rPr>
                        <a:t>Aime</a:t>
                      </a:r>
                      <a:r>
                        <a:rPr lang="en-IN" sz="1400" dirty="0">
                          <a:solidFill>
                            <a:srgbClr val="000000"/>
                          </a:solidFill>
                          <a:latin typeface="Times New Roman" panose="02020603050405020304"/>
                          <a:ea typeface="Calibri" panose="020F0502020204030204"/>
                          <a:cs typeface="Times New Roman" panose="02020603050405020304"/>
                        </a:rPr>
                        <a:t> </a:t>
                      </a:r>
                      <a:r>
                        <a:rPr lang="en-IN" sz="1400" dirty="0" err="1">
                          <a:solidFill>
                            <a:srgbClr val="000000"/>
                          </a:solidFill>
                          <a:latin typeface="Times New Roman" panose="02020603050405020304"/>
                          <a:ea typeface="Calibri" panose="020F0502020204030204"/>
                          <a:cs typeface="Times New Roman" panose="02020603050405020304"/>
                        </a:rPr>
                        <a:t>Munezero</a:t>
                      </a:r>
                      <a:r>
                        <a:rPr lang="en-IN" sz="1400" dirty="0">
                          <a:solidFill>
                            <a:srgbClr val="000000"/>
                          </a:solidFill>
                          <a:latin typeface="Times New Roman" panose="02020603050405020304"/>
                          <a:ea typeface="Calibri" panose="020F0502020204030204"/>
                          <a:cs typeface="Times New Roman" panose="02020603050405020304"/>
                        </a:rPr>
                        <a:t>.</a:t>
                      </a:r>
                      <a:endParaRPr lang="en-US" sz="1100" dirty="0">
                        <a:latin typeface="Calibri" panose="020F0502020204030204"/>
                        <a:ea typeface="Calibri" panose="020F0502020204030204"/>
                        <a:cs typeface="Times New Roman" panose="02020603050405020304"/>
                      </a:endParaRPr>
                    </a:p>
                  </a:txBody>
                  <a:tcPr marL="68580" marR="68580" marT="0" marB="0" anchor="ctr"/>
                </a:tc>
              </a:tr>
              <a:tr h="370840">
                <a:tc>
                  <a:txBody>
                    <a:bodyPr/>
                    <a:lstStyle/>
                    <a:p>
                      <a:pPr algn="ctr">
                        <a:lnSpc>
                          <a:spcPct val="107000"/>
                        </a:lnSpc>
                        <a:spcAft>
                          <a:spcPts val="0"/>
                        </a:spcAft>
                      </a:pPr>
                      <a:r>
                        <a:rPr lang="en-IN" sz="1400" dirty="0">
                          <a:solidFill>
                            <a:srgbClr val="000000"/>
                          </a:solidFill>
                          <a:latin typeface="Times New Roman" panose="02020603050405020304"/>
                          <a:ea typeface="Calibri" panose="020F0502020204030204"/>
                          <a:cs typeface="Times New Roman" panose="02020603050405020304"/>
                        </a:rPr>
                        <a:t>2</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a:solidFill>
                            <a:srgbClr val="000000"/>
                          </a:solidFill>
                          <a:latin typeface="Times New Roman" panose="02020603050405020304"/>
                          <a:ea typeface="Calibri" panose="020F0502020204030204"/>
                          <a:cs typeface="Times New Roman" panose="02020603050405020304"/>
                        </a:rPr>
                        <a:t>Malicious URL Detection Using Machine Learning and Deep Learning</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a:solidFill>
                            <a:srgbClr val="000000"/>
                          </a:solidFill>
                          <a:latin typeface="Times New Roman" panose="02020603050405020304"/>
                          <a:ea typeface="Calibri" panose="020F0502020204030204"/>
                          <a:cs typeface="Times New Roman" panose="02020603050405020304"/>
                        </a:rPr>
                        <a:t>International Research Journal of Modernization in Engineering Technology and Science</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dirty="0" err="1">
                          <a:solidFill>
                            <a:srgbClr val="000000"/>
                          </a:solidFill>
                          <a:latin typeface="Times New Roman" panose="02020603050405020304"/>
                          <a:ea typeface="Calibri" panose="020F0502020204030204"/>
                          <a:cs typeface="Times New Roman" panose="02020603050405020304"/>
                        </a:rPr>
                        <a:t>Amogh</a:t>
                      </a:r>
                      <a:r>
                        <a:rPr lang="en-IN" sz="1400" dirty="0">
                          <a:solidFill>
                            <a:srgbClr val="000000"/>
                          </a:solidFill>
                          <a:latin typeface="Times New Roman" panose="02020603050405020304"/>
                          <a:ea typeface="Calibri" panose="020F0502020204030204"/>
                          <a:cs typeface="Times New Roman" panose="02020603050405020304"/>
                        </a:rPr>
                        <a:t> J, </a:t>
                      </a:r>
                      <a:r>
                        <a:rPr lang="en-IN" sz="1400" dirty="0" err="1">
                          <a:solidFill>
                            <a:srgbClr val="000000"/>
                          </a:solidFill>
                          <a:latin typeface="Times New Roman" panose="02020603050405020304"/>
                          <a:ea typeface="Calibri" panose="020F0502020204030204"/>
                          <a:cs typeface="Times New Roman" panose="02020603050405020304"/>
                        </a:rPr>
                        <a:t>Rajendra</a:t>
                      </a:r>
                      <a:r>
                        <a:rPr lang="en-IN" sz="1400" dirty="0">
                          <a:solidFill>
                            <a:srgbClr val="000000"/>
                          </a:solidFill>
                          <a:latin typeface="Times New Roman" panose="02020603050405020304"/>
                          <a:ea typeface="Calibri" panose="020F0502020204030204"/>
                          <a:cs typeface="Times New Roman" panose="02020603050405020304"/>
                        </a:rPr>
                        <a:t> KN, </a:t>
                      </a:r>
                      <a:r>
                        <a:rPr lang="en-IN" sz="1400" dirty="0" err="1">
                          <a:solidFill>
                            <a:srgbClr val="000000"/>
                          </a:solidFill>
                          <a:latin typeface="Times New Roman" panose="02020603050405020304"/>
                          <a:ea typeface="Calibri" panose="020F0502020204030204"/>
                          <a:cs typeface="Times New Roman" panose="02020603050405020304"/>
                        </a:rPr>
                        <a:t>Deekshith</a:t>
                      </a:r>
                      <a:r>
                        <a:rPr lang="en-IN" sz="1400" dirty="0">
                          <a:solidFill>
                            <a:srgbClr val="000000"/>
                          </a:solidFill>
                          <a:latin typeface="Times New Roman" panose="02020603050405020304"/>
                          <a:ea typeface="Calibri" panose="020F0502020204030204"/>
                          <a:cs typeface="Times New Roman" panose="02020603050405020304"/>
                        </a:rPr>
                        <a:t> NG, S </a:t>
                      </a:r>
                      <a:r>
                        <a:rPr lang="en-IN" sz="1400" dirty="0" err="1">
                          <a:solidFill>
                            <a:srgbClr val="000000"/>
                          </a:solidFill>
                          <a:latin typeface="Times New Roman" panose="02020603050405020304"/>
                          <a:ea typeface="Calibri" panose="020F0502020204030204"/>
                          <a:cs typeface="Times New Roman" panose="02020603050405020304"/>
                        </a:rPr>
                        <a:t>Parikshith</a:t>
                      </a:r>
                      <a:r>
                        <a:rPr lang="en-IN" sz="1400" dirty="0">
                          <a:solidFill>
                            <a:srgbClr val="000000"/>
                          </a:solidFill>
                          <a:latin typeface="Times New Roman" panose="02020603050405020304"/>
                          <a:ea typeface="Calibri" panose="020F0502020204030204"/>
                          <a:cs typeface="Times New Roman" panose="02020603050405020304"/>
                        </a:rPr>
                        <a:t>,</a:t>
                      </a:r>
                      <a:endParaRPr lang="en-US" sz="1100" dirty="0">
                        <a:latin typeface="Calibri" panose="020F0502020204030204"/>
                        <a:ea typeface="Calibri" panose="020F0502020204030204"/>
                        <a:cs typeface="Times New Roman" panose="02020603050405020304"/>
                      </a:endParaRPr>
                    </a:p>
                    <a:p>
                      <a:pPr algn="ctr">
                        <a:lnSpc>
                          <a:spcPct val="107000"/>
                        </a:lnSpc>
                        <a:spcAft>
                          <a:spcPts val="0"/>
                        </a:spcAft>
                      </a:pPr>
                      <a:r>
                        <a:rPr lang="en-IN" sz="1400" dirty="0">
                          <a:solidFill>
                            <a:srgbClr val="000000"/>
                          </a:solidFill>
                          <a:latin typeface="Times New Roman" panose="02020603050405020304"/>
                          <a:ea typeface="Calibri" panose="020F0502020204030204"/>
                          <a:cs typeface="Times New Roman" panose="02020603050405020304"/>
                        </a:rPr>
                        <a:t>Asst. Prof. Suma L</a:t>
                      </a:r>
                      <a:endParaRPr lang="en-US" sz="1100" dirty="0">
                        <a:latin typeface="Calibri" panose="020F0502020204030204"/>
                        <a:ea typeface="Calibri" panose="020F0502020204030204"/>
                        <a:cs typeface="Times New Roman" panose="02020603050405020304"/>
                      </a:endParaRPr>
                    </a:p>
                  </a:txBody>
                  <a:tcPr marL="68580" marR="68580" marT="0" marB="0" anchor="ctr"/>
                </a:tc>
              </a:tr>
              <a:tr h="370840">
                <a:tc>
                  <a:txBody>
                    <a:bodyPr/>
                    <a:lstStyle/>
                    <a:p>
                      <a:pPr algn="ctr">
                        <a:lnSpc>
                          <a:spcPct val="107000"/>
                        </a:lnSpc>
                        <a:spcAft>
                          <a:spcPts val="0"/>
                        </a:spcAft>
                      </a:pPr>
                      <a:r>
                        <a:rPr lang="en-IN" sz="1400" dirty="0">
                          <a:solidFill>
                            <a:srgbClr val="000000"/>
                          </a:solidFill>
                          <a:latin typeface="Times New Roman" panose="02020603050405020304"/>
                          <a:ea typeface="Calibri" panose="020F0502020204030204"/>
                          <a:cs typeface="Times New Roman" panose="02020603050405020304"/>
                        </a:rPr>
                        <a:t>3</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a:solidFill>
                            <a:srgbClr val="000000"/>
                          </a:solidFill>
                          <a:latin typeface="Times New Roman" panose="02020603050405020304"/>
                          <a:ea typeface="Calibri" panose="020F0502020204030204"/>
                          <a:cs typeface="Times New Roman" panose="02020603050405020304"/>
                        </a:rPr>
                        <a:t>Malicious URL Detection Using Machine Learning</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a:solidFill>
                            <a:srgbClr val="000000"/>
                          </a:solidFill>
                          <a:latin typeface="Times New Roman" panose="02020603050405020304"/>
                          <a:ea typeface="Calibri" panose="020F0502020204030204"/>
                          <a:cs typeface="Times New Roman" panose="02020603050405020304"/>
                        </a:rPr>
                        <a:t>IJFANS International Journal Of Food And Nutritional Sciences</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dirty="0" err="1">
                          <a:solidFill>
                            <a:srgbClr val="000000"/>
                          </a:solidFill>
                          <a:latin typeface="Times New Roman" panose="02020603050405020304"/>
                          <a:ea typeface="Calibri" panose="020F0502020204030204"/>
                          <a:cs typeface="Times New Roman" panose="02020603050405020304"/>
                        </a:rPr>
                        <a:t>Koteswara</a:t>
                      </a:r>
                      <a:r>
                        <a:rPr lang="en-IN" sz="1400" dirty="0">
                          <a:solidFill>
                            <a:srgbClr val="000000"/>
                          </a:solidFill>
                          <a:latin typeface="Times New Roman" panose="02020603050405020304"/>
                          <a:ea typeface="Calibri" panose="020F0502020204030204"/>
                          <a:cs typeface="Times New Roman" panose="02020603050405020304"/>
                        </a:rPr>
                        <a:t> </a:t>
                      </a:r>
                      <a:r>
                        <a:rPr lang="en-IN" sz="1400" dirty="0" err="1">
                          <a:solidFill>
                            <a:srgbClr val="000000"/>
                          </a:solidFill>
                          <a:latin typeface="Times New Roman" panose="02020603050405020304"/>
                          <a:ea typeface="Calibri" panose="020F0502020204030204"/>
                          <a:cs typeface="Times New Roman" panose="02020603050405020304"/>
                        </a:rPr>
                        <a:t>Rao</a:t>
                      </a:r>
                      <a:r>
                        <a:rPr lang="en-IN" sz="1400" dirty="0">
                          <a:solidFill>
                            <a:srgbClr val="000000"/>
                          </a:solidFill>
                          <a:latin typeface="Times New Roman" panose="02020603050405020304"/>
                          <a:ea typeface="Calibri" panose="020F0502020204030204"/>
                          <a:cs typeface="Times New Roman" panose="02020603050405020304"/>
                        </a:rPr>
                        <a:t> </a:t>
                      </a:r>
                      <a:r>
                        <a:rPr lang="en-IN" sz="1400" dirty="0" err="1">
                          <a:solidFill>
                            <a:srgbClr val="000000"/>
                          </a:solidFill>
                          <a:latin typeface="Times New Roman" panose="02020603050405020304"/>
                          <a:ea typeface="Calibri" panose="020F0502020204030204"/>
                          <a:cs typeface="Times New Roman" panose="02020603050405020304"/>
                        </a:rPr>
                        <a:t>Velpula,Kataru</a:t>
                      </a:r>
                      <a:r>
                        <a:rPr lang="en-IN" sz="1400" dirty="0">
                          <a:solidFill>
                            <a:srgbClr val="000000"/>
                          </a:solidFill>
                          <a:latin typeface="Times New Roman" panose="02020603050405020304"/>
                          <a:ea typeface="Calibri" panose="020F0502020204030204"/>
                          <a:cs typeface="Times New Roman" panose="02020603050405020304"/>
                        </a:rPr>
                        <a:t> </a:t>
                      </a:r>
                      <a:r>
                        <a:rPr lang="en-IN" sz="1400" dirty="0" err="1">
                          <a:solidFill>
                            <a:srgbClr val="000000"/>
                          </a:solidFill>
                          <a:latin typeface="Times New Roman" panose="02020603050405020304"/>
                          <a:ea typeface="Calibri" panose="020F0502020204030204"/>
                          <a:cs typeface="Times New Roman" panose="02020603050405020304"/>
                        </a:rPr>
                        <a:t>Gayathri</a:t>
                      </a:r>
                      <a:r>
                        <a:rPr lang="en-IN" sz="1400" dirty="0">
                          <a:solidFill>
                            <a:srgbClr val="000000"/>
                          </a:solidFill>
                          <a:latin typeface="Times New Roman" panose="02020603050405020304"/>
                          <a:ea typeface="Calibri" panose="020F0502020204030204"/>
                          <a:cs typeface="Times New Roman" panose="02020603050405020304"/>
                        </a:rPr>
                        <a:t> </a:t>
                      </a:r>
                      <a:r>
                        <a:rPr lang="en-IN" sz="1400" dirty="0" err="1">
                          <a:solidFill>
                            <a:srgbClr val="000000"/>
                          </a:solidFill>
                          <a:latin typeface="Times New Roman" panose="02020603050405020304"/>
                          <a:ea typeface="Calibri" panose="020F0502020204030204"/>
                          <a:cs typeface="Times New Roman" panose="02020603050405020304"/>
                        </a:rPr>
                        <a:t>Priya</a:t>
                      </a:r>
                      <a:r>
                        <a:rPr lang="en-IN" sz="1400" dirty="0">
                          <a:solidFill>
                            <a:srgbClr val="000000"/>
                          </a:solidFill>
                          <a:latin typeface="Times New Roman" panose="02020603050405020304"/>
                          <a:ea typeface="Calibri" panose="020F0502020204030204"/>
                          <a:cs typeface="Times New Roman" panose="02020603050405020304"/>
                        </a:rPr>
                        <a:t>,</a:t>
                      </a:r>
                      <a:endParaRPr lang="en-US" sz="1100" dirty="0">
                        <a:latin typeface="Calibri" panose="020F0502020204030204"/>
                        <a:ea typeface="Calibri" panose="020F0502020204030204"/>
                        <a:cs typeface="Times New Roman" panose="02020603050405020304"/>
                      </a:endParaRPr>
                    </a:p>
                    <a:p>
                      <a:pPr algn="ctr">
                        <a:lnSpc>
                          <a:spcPct val="107000"/>
                        </a:lnSpc>
                        <a:spcAft>
                          <a:spcPts val="0"/>
                        </a:spcAft>
                      </a:pPr>
                      <a:r>
                        <a:rPr lang="en-IN" sz="1400" dirty="0" err="1">
                          <a:solidFill>
                            <a:srgbClr val="000000"/>
                          </a:solidFill>
                          <a:latin typeface="Times New Roman" panose="02020603050405020304"/>
                          <a:ea typeface="Calibri" panose="020F0502020204030204"/>
                          <a:cs typeface="Times New Roman" panose="02020603050405020304"/>
                        </a:rPr>
                        <a:t>Kushwanth</a:t>
                      </a:r>
                      <a:r>
                        <a:rPr lang="en-IN" sz="1400" dirty="0">
                          <a:solidFill>
                            <a:srgbClr val="000000"/>
                          </a:solidFill>
                          <a:latin typeface="Times New Roman" panose="02020603050405020304"/>
                          <a:ea typeface="Calibri" panose="020F0502020204030204"/>
                          <a:cs typeface="Times New Roman" panose="02020603050405020304"/>
                        </a:rPr>
                        <a:t> Kumar </a:t>
                      </a:r>
                      <a:r>
                        <a:rPr lang="en-IN" sz="1400" dirty="0" err="1">
                          <a:solidFill>
                            <a:srgbClr val="000000"/>
                          </a:solidFill>
                          <a:latin typeface="Times New Roman" panose="02020603050405020304"/>
                          <a:ea typeface="Calibri" panose="020F0502020204030204"/>
                          <a:cs typeface="Times New Roman" panose="02020603050405020304"/>
                        </a:rPr>
                        <a:t>Jammula</a:t>
                      </a:r>
                      <a:r>
                        <a:rPr lang="en-IN" sz="1400" dirty="0">
                          <a:solidFill>
                            <a:srgbClr val="000000"/>
                          </a:solidFill>
                          <a:latin typeface="Times New Roman" panose="02020603050405020304"/>
                          <a:ea typeface="Calibri" panose="020F0502020204030204"/>
                          <a:cs typeface="Times New Roman" panose="02020603050405020304"/>
                        </a:rPr>
                        <a:t>,</a:t>
                      </a:r>
                      <a:endParaRPr lang="en-US" sz="1100" dirty="0">
                        <a:latin typeface="Calibri" panose="020F0502020204030204"/>
                        <a:ea typeface="Calibri" panose="020F0502020204030204"/>
                        <a:cs typeface="Times New Roman" panose="02020603050405020304"/>
                      </a:endParaRPr>
                    </a:p>
                  </a:txBody>
                  <a:tcPr marL="68580" marR="68580" marT="0" marB="0" anchor="ctr"/>
                </a:tc>
              </a:tr>
              <a:tr h="370840">
                <a:tc>
                  <a:txBody>
                    <a:bodyPr/>
                    <a:lstStyle/>
                    <a:p>
                      <a:pPr algn="ctr">
                        <a:lnSpc>
                          <a:spcPct val="107000"/>
                        </a:lnSpc>
                        <a:spcAft>
                          <a:spcPts val="0"/>
                        </a:spcAft>
                      </a:pPr>
                      <a:r>
                        <a:rPr lang="en-IN" sz="1400" dirty="0">
                          <a:solidFill>
                            <a:srgbClr val="000000"/>
                          </a:solidFill>
                          <a:latin typeface="Times New Roman" panose="02020603050405020304"/>
                          <a:ea typeface="Calibri" panose="020F0502020204030204"/>
                          <a:cs typeface="Times New Roman" panose="02020603050405020304"/>
                        </a:rPr>
                        <a:t>4</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dirty="0">
                          <a:solidFill>
                            <a:srgbClr val="000000"/>
                          </a:solidFill>
                          <a:latin typeface="Times New Roman" panose="02020603050405020304"/>
                          <a:ea typeface="Calibri" panose="020F0502020204030204"/>
                          <a:cs typeface="Times New Roman" panose="02020603050405020304"/>
                        </a:rPr>
                        <a:t>Malicious Website Detection using Machine</a:t>
                      </a:r>
                      <a:endParaRPr lang="en-US" sz="1100" dirty="0">
                        <a:latin typeface="Calibri" panose="020F0502020204030204"/>
                        <a:ea typeface="Calibri" panose="020F0502020204030204"/>
                        <a:cs typeface="Times New Roman" panose="02020603050405020304"/>
                      </a:endParaRPr>
                    </a:p>
                    <a:p>
                      <a:pPr algn="ctr">
                        <a:lnSpc>
                          <a:spcPct val="107000"/>
                        </a:lnSpc>
                        <a:spcAft>
                          <a:spcPts val="0"/>
                        </a:spcAft>
                      </a:pPr>
                      <a:r>
                        <a:rPr lang="en-IN" sz="1400" dirty="0">
                          <a:solidFill>
                            <a:srgbClr val="000000"/>
                          </a:solidFill>
                          <a:latin typeface="Times New Roman" panose="02020603050405020304"/>
                          <a:ea typeface="Calibri" panose="020F0502020204030204"/>
                          <a:cs typeface="Times New Roman" panose="02020603050405020304"/>
                        </a:rPr>
                        <a:t>Learning</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a:solidFill>
                            <a:srgbClr val="000000"/>
                          </a:solidFill>
                          <a:latin typeface="Times New Roman" panose="02020603050405020304"/>
                          <a:ea typeface="Calibri" panose="020F0502020204030204"/>
                          <a:cs typeface="Times New Roman" panose="02020603050405020304"/>
                        </a:rPr>
                        <a:t>International Journal of Engineering Research &amp; Technology (IJERT)</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dirty="0" err="1">
                          <a:solidFill>
                            <a:srgbClr val="000000"/>
                          </a:solidFill>
                          <a:latin typeface="Times New Roman" panose="02020603050405020304"/>
                          <a:ea typeface="SimSun" panose="02010600030101010101" pitchFamily="2" charset="-122"/>
                          <a:cs typeface="Times New Roman" panose="02020603050405020304"/>
                        </a:rPr>
                        <a:t>Liudmila</a:t>
                      </a:r>
                      <a:r>
                        <a:rPr lang="en-IN" sz="1400" dirty="0">
                          <a:solidFill>
                            <a:srgbClr val="000000"/>
                          </a:solidFill>
                          <a:latin typeface="Times New Roman" panose="02020603050405020304"/>
                          <a:ea typeface="SimSun" panose="02010600030101010101" pitchFamily="2" charset="-122"/>
                          <a:cs typeface="Times New Roman" panose="02020603050405020304"/>
                        </a:rPr>
                        <a:t> </a:t>
                      </a:r>
                      <a:r>
                        <a:rPr lang="en-IN" sz="1400" dirty="0" err="1">
                          <a:solidFill>
                            <a:srgbClr val="000000"/>
                          </a:solidFill>
                          <a:latin typeface="Times New Roman" panose="02020603050405020304"/>
                          <a:ea typeface="SimSun" panose="02010600030101010101" pitchFamily="2" charset="-122"/>
                          <a:cs typeface="Times New Roman" panose="02020603050405020304"/>
                        </a:rPr>
                        <a:t>Swati</a:t>
                      </a:r>
                      <a:r>
                        <a:rPr lang="en-IN" sz="1400" dirty="0">
                          <a:solidFill>
                            <a:srgbClr val="000000"/>
                          </a:solidFill>
                          <a:latin typeface="Times New Roman" panose="02020603050405020304"/>
                          <a:ea typeface="SimSun" panose="02010600030101010101" pitchFamily="2" charset="-122"/>
                          <a:cs typeface="Times New Roman" panose="02020603050405020304"/>
                        </a:rPr>
                        <a:t> </a:t>
                      </a:r>
                      <a:r>
                        <a:rPr lang="en-IN" sz="1400" dirty="0" err="1">
                          <a:solidFill>
                            <a:srgbClr val="000000"/>
                          </a:solidFill>
                          <a:latin typeface="Times New Roman" panose="02020603050405020304"/>
                          <a:ea typeface="SimSun" panose="02010600030101010101" pitchFamily="2" charset="-122"/>
                          <a:cs typeface="Times New Roman" panose="02020603050405020304"/>
                        </a:rPr>
                        <a:t>Xess,Tanishka</a:t>
                      </a:r>
                      <a:r>
                        <a:rPr lang="en-IN" sz="1400" dirty="0">
                          <a:solidFill>
                            <a:srgbClr val="000000"/>
                          </a:solidFill>
                          <a:latin typeface="Times New Roman" panose="02020603050405020304"/>
                          <a:ea typeface="SimSun" panose="02010600030101010101" pitchFamily="2" charset="-122"/>
                          <a:cs typeface="Times New Roman" panose="02020603050405020304"/>
                        </a:rPr>
                        <a:t> </a:t>
                      </a:r>
                      <a:r>
                        <a:rPr lang="en-IN" sz="1400" dirty="0" err="1">
                          <a:solidFill>
                            <a:srgbClr val="000000"/>
                          </a:solidFill>
                          <a:latin typeface="Times New Roman" panose="02020603050405020304"/>
                          <a:ea typeface="SimSun" panose="02010600030101010101" pitchFamily="2" charset="-122"/>
                          <a:cs typeface="Times New Roman" panose="02020603050405020304"/>
                        </a:rPr>
                        <a:t>Prasad,Mahek</a:t>
                      </a:r>
                      <a:r>
                        <a:rPr lang="en-IN" sz="1400" dirty="0">
                          <a:solidFill>
                            <a:srgbClr val="000000"/>
                          </a:solidFill>
                          <a:latin typeface="Times New Roman" panose="02020603050405020304"/>
                          <a:ea typeface="SimSun" panose="02010600030101010101" pitchFamily="2" charset="-122"/>
                          <a:cs typeface="Times New Roman" panose="02020603050405020304"/>
                        </a:rPr>
                        <a:t> </a:t>
                      </a:r>
                      <a:r>
                        <a:rPr lang="en-IN" sz="1400" dirty="0" err="1">
                          <a:solidFill>
                            <a:srgbClr val="000000"/>
                          </a:solidFill>
                          <a:latin typeface="Times New Roman" panose="02020603050405020304"/>
                          <a:ea typeface="SimSun" panose="02010600030101010101" pitchFamily="2" charset="-122"/>
                          <a:cs typeface="Times New Roman" panose="02020603050405020304"/>
                        </a:rPr>
                        <a:t>Khera</a:t>
                      </a:r>
                      <a:r>
                        <a:rPr lang="en-IN" sz="1400" dirty="0">
                          <a:solidFill>
                            <a:srgbClr val="000000"/>
                          </a:solidFill>
                          <a:latin typeface="Times New Roman" panose="02020603050405020304"/>
                          <a:ea typeface="SimSun" panose="02010600030101010101" pitchFamily="2" charset="-122"/>
                          <a:cs typeface="Times New Roman" panose="02020603050405020304"/>
                        </a:rPr>
                        <a:t>,</a:t>
                      </a:r>
                      <a:endParaRPr lang="en-US" sz="1100" dirty="0">
                        <a:latin typeface="Calibri" panose="020F0502020204030204"/>
                        <a:ea typeface="Calibri" panose="020F0502020204030204"/>
                        <a:cs typeface="Times New Roman" panose="02020603050405020304"/>
                      </a:endParaRPr>
                    </a:p>
                    <a:p>
                      <a:pPr algn="ctr">
                        <a:lnSpc>
                          <a:spcPct val="107000"/>
                        </a:lnSpc>
                        <a:spcAft>
                          <a:spcPts val="0"/>
                        </a:spcAft>
                      </a:pPr>
                      <a:r>
                        <a:rPr lang="en-IN" sz="1400" dirty="0">
                          <a:solidFill>
                            <a:srgbClr val="000000"/>
                          </a:solidFill>
                          <a:latin typeface="Times New Roman" panose="02020603050405020304"/>
                          <a:ea typeface="SimSun" panose="02010600030101010101" pitchFamily="2" charset="-122"/>
                          <a:cs typeface="Times New Roman" panose="02020603050405020304"/>
                        </a:rPr>
                        <a:t>Ms. </a:t>
                      </a:r>
                      <a:r>
                        <a:rPr lang="en-IN" sz="1400" dirty="0" err="1">
                          <a:solidFill>
                            <a:srgbClr val="000000"/>
                          </a:solidFill>
                          <a:latin typeface="Times New Roman" panose="02020603050405020304"/>
                          <a:ea typeface="SimSun" panose="02010600030101010101" pitchFamily="2" charset="-122"/>
                          <a:cs typeface="Times New Roman" panose="02020603050405020304"/>
                        </a:rPr>
                        <a:t>Manpreet</a:t>
                      </a:r>
                      <a:r>
                        <a:rPr lang="en-IN" sz="1400" dirty="0">
                          <a:solidFill>
                            <a:srgbClr val="000000"/>
                          </a:solidFill>
                          <a:latin typeface="Times New Roman" panose="02020603050405020304"/>
                          <a:ea typeface="SimSun" panose="02010600030101010101" pitchFamily="2" charset="-122"/>
                          <a:cs typeface="Times New Roman" panose="02020603050405020304"/>
                        </a:rPr>
                        <a:t> </a:t>
                      </a:r>
                      <a:r>
                        <a:rPr lang="en-IN" sz="1400" dirty="0" err="1">
                          <a:solidFill>
                            <a:srgbClr val="000000"/>
                          </a:solidFill>
                          <a:latin typeface="Times New Roman" panose="02020603050405020304"/>
                          <a:ea typeface="SimSun" panose="02010600030101010101" pitchFamily="2" charset="-122"/>
                          <a:cs typeface="Times New Roman" panose="02020603050405020304"/>
                        </a:rPr>
                        <a:t>Kaur</a:t>
                      </a:r>
                      <a:r>
                        <a:rPr lang="en-IN" sz="1400" dirty="0">
                          <a:solidFill>
                            <a:srgbClr val="000000"/>
                          </a:solidFill>
                          <a:latin typeface="Times New Roman" panose="02020603050405020304"/>
                          <a:ea typeface="SimSun" panose="02010600030101010101" pitchFamily="2" charset="-122"/>
                          <a:cs typeface="Times New Roman" panose="02020603050405020304"/>
                        </a:rPr>
                        <a:t> </a:t>
                      </a:r>
                      <a:r>
                        <a:rPr lang="en-IN" sz="1400" dirty="0" err="1">
                          <a:solidFill>
                            <a:srgbClr val="000000"/>
                          </a:solidFill>
                          <a:latin typeface="Times New Roman" panose="02020603050405020304"/>
                          <a:ea typeface="SimSun" panose="02010600030101010101" pitchFamily="2" charset="-122"/>
                          <a:cs typeface="Times New Roman" panose="02020603050405020304"/>
                        </a:rPr>
                        <a:t>Aiden,Rupender</a:t>
                      </a:r>
                      <a:r>
                        <a:rPr lang="en-IN" sz="1400" dirty="0">
                          <a:solidFill>
                            <a:srgbClr val="000000"/>
                          </a:solidFill>
                          <a:latin typeface="Times New Roman" panose="02020603050405020304"/>
                          <a:ea typeface="SimSun" panose="02010600030101010101" pitchFamily="2" charset="-122"/>
                          <a:cs typeface="Times New Roman" panose="02020603050405020304"/>
                        </a:rPr>
                        <a:t> Singh</a:t>
                      </a:r>
                      <a:endParaRPr lang="en-US" sz="1100" dirty="0">
                        <a:latin typeface="Calibri" panose="020F0502020204030204"/>
                        <a:ea typeface="Calibri" panose="020F0502020204030204"/>
                        <a:cs typeface="Times New Roman" panose="02020603050405020304"/>
                      </a:endParaRPr>
                    </a:p>
                  </a:txBody>
                  <a:tcPr marL="68580" marR="68580" marT="0" marB="0" anchor="ctr"/>
                </a:tc>
              </a:tr>
              <a:tr h="370840">
                <a:tc>
                  <a:txBody>
                    <a:bodyPr/>
                    <a:lstStyle/>
                    <a:p>
                      <a:pPr algn="ctr">
                        <a:lnSpc>
                          <a:spcPct val="107000"/>
                        </a:lnSpc>
                        <a:spcAft>
                          <a:spcPts val="0"/>
                        </a:spcAft>
                      </a:pPr>
                      <a:r>
                        <a:rPr lang="en-IN" sz="1400" dirty="0">
                          <a:solidFill>
                            <a:srgbClr val="000000"/>
                          </a:solidFill>
                          <a:latin typeface="Times New Roman" panose="02020603050405020304"/>
                          <a:ea typeface="Calibri" panose="020F0502020204030204"/>
                          <a:cs typeface="Times New Roman" panose="02020603050405020304"/>
                        </a:rPr>
                        <a:t>5</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ts val="1920"/>
                        </a:lnSpc>
                        <a:spcAft>
                          <a:spcPts val="300"/>
                        </a:spcAft>
                      </a:pPr>
                      <a:r>
                        <a:rPr lang="en-US" sz="1400" kern="1800">
                          <a:solidFill>
                            <a:srgbClr val="000000"/>
                          </a:solidFill>
                          <a:latin typeface="Times New Roman" panose="02020603050405020304"/>
                          <a:ea typeface="Times New Roman" panose="02020603050405020304"/>
                          <a:cs typeface="Times New Roman" panose="02020603050405020304"/>
                        </a:rPr>
                        <a:t>Malicious URL Detection based on Machine Learning</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a:solidFill>
                            <a:srgbClr val="000000"/>
                          </a:solidFill>
                          <a:latin typeface="Times New Roman" panose="02020603050405020304"/>
                          <a:ea typeface="Calibri" panose="020F0502020204030204"/>
                          <a:cs typeface="Times New Roman" panose="02020603050405020304"/>
                        </a:rPr>
                        <a:t>International Journal of Advanced Computer Science and Applications</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u="sng" dirty="0">
                          <a:solidFill>
                            <a:srgbClr val="000000"/>
                          </a:solidFill>
                          <a:latin typeface="Times New Roman" panose="02020603050405020304"/>
                          <a:ea typeface="Calibri" panose="020F0502020204030204"/>
                          <a:cs typeface="Times New Roman" panose="02020603050405020304"/>
                          <a:hlinkClick r:id="rId1"/>
                        </a:rPr>
                        <a:t>Cho Do </a:t>
                      </a:r>
                      <a:r>
                        <a:rPr lang="en-IN" sz="1400" u="sng" dirty="0" err="1">
                          <a:solidFill>
                            <a:srgbClr val="000000"/>
                          </a:solidFill>
                          <a:latin typeface="Times New Roman" panose="02020603050405020304"/>
                          <a:ea typeface="Calibri" panose="020F0502020204030204"/>
                          <a:cs typeface="Times New Roman" panose="02020603050405020304"/>
                          <a:hlinkClick r:id="rId1"/>
                        </a:rPr>
                        <a:t>Xuan</a:t>
                      </a:r>
                      <a:r>
                        <a:rPr lang="en-IN" sz="1400" u="sng" dirty="0" err="1">
                          <a:solidFill>
                            <a:srgbClr val="000000"/>
                          </a:solidFill>
                          <a:latin typeface="Times New Roman" panose="02020603050405020304"/>
                          <a:ea typeface="Calibri" panose="020F0502020204030204"/>
                          <a:cs typeface="Times New Roman" panose="02020603050405020304"/>
                        </a:rPr>
                        <a:t>,</a:t>
                      </a:r>
                      <a:r>
                        <a:rPr lang="en-IN" sz="1400" u="sng" dirty="0" err="1">
                          <a:solidFill>
                            <a:srgbClr val="000000"/>
                          </a:solidFill>
                          <a:latin typeface="Times New Roman" panose="02020603050405020304"/>
                          <a:ea typeface="Calibri" panose="020F0502020204030204"/>
                          <a:cs typeface="Times New Roman" panose="02020603050405020304"/>
                          <a:hlinkClick r:id="rId2"/>
                        </a:rPr>
                        <a:t>H</a:t>
                      </a:r>
                      <a:r>
                        <a:rPr lang="en-IN" sz="1400" u="sng" dirty="0">
                          <a:solidFill>
                            <a:srgbClr val="000000"/>
                          </a:solidFill>
                          <a:latin typeface="Times New Roman" panose="02020603050405020304"/>
                          <a:ea typeface="Calibri" panose="020F0502020204030204"/>
                          <a:cs typeface="Times New Roman" panose="02020603050405020304"/>
                          <a:hlinkClick r:id="rId2"/>
                        </a:rPr>
                        <a:t>. </a:t>
                      </a:r>
                      <a:r>
                        <a:rPr lang="en-IN" sz="1400" u="sng" dirty="0" err="1">
                          <a:solidFill>
                            <a:srgbClr val="000000"/>
                          </a:solidFill>
                          <a:latin typeface="Times New Roman" panose="02020603050405020304"/>
                          <a:ea typeface="Calibri" panose="020F0502020204030204"/>
                          <a:cs typeface="Times New Roman" panose="02020603050405020304"/>
                          <a:hlinkClick r:id="rId2"/>
                        </a:rPr>
                        <a:t>Nguyen</a:t>
                      </a:r>
                      <a:r>
                        <a:rPr lang="en-IN" sz="1400" u="sng" dirty="0" err="1">
                          <a:solidFill>
                            <a:srgbClr val="000000"/>
                          </a:solidFill>
                          <a:latin typeface="Times New Roman" panose="02020603050405020304"/>
                          <a:ea typeface="Calibri" panose="020F0502020204030204"/>
                          <a:cs typeface="Times New Roman" panose="02020603050405020304"/>
                        </a:rPr>
                        <a:t>,</a:t>
                      </a:r>
                      <a:r>
                        <a:rPr lang="en-IN" sz="1400" u="sng" dirty="0" err="1">
                          <a:solidFill>
                            <a:srgbClr val="000000"/>
                          </a:solidFill>
                          <a:latin typeface="Times New Roman" panose="02020603050405020304"/>
                          <a:ea typeface="Calibri" panose="020F0502020204030204"/>
                          <a:cs typeface="Times New Roman" panose="02020603050405020304"/>
                          <a:hlinkClick r:id="rId3"/>
                        </a:rPr>
                        <a:t>Tisenko</a:t>
                      </a:r>
                      <a:r>
                        <a:rPr lang="en-IN" sz="1400" u="sng" dirty="0">
                          <a:solidFill>
                            <a:srgbClr val="000000"/>
                          </a:solidFill>
                          <a:latin typeface="Times New Roman" panose="02020603050405020304"/>
                          <a:ea typeface="Calibri" panose="020F0502020204030204"/>
                          <a:cs typeface="Times New Roman" panose="02020603050405020304"/>
                          <a:hlinkClick r:id="rId3"/>
                        </a:rPr>
                        <a:t> Victor </a:t>
                      </a:r>
                      <a:r>
                        <a:rPr lang="en-IN" sz="1400" u="sng" dirty="0" err="1">
                          <a:solidFill>
                            <a:srgbClr val="000000"/>
                          </a:solidFill>
                          <a:latin typeface="Times New Roman" panose="02020603050405020304"/>
                          <a:ea typeface="Calibri" panose="020F0502020204030204"/>
                          <a:cs typeface="Times New Roman" panose="02020603050405020304"/>
                          <a:hlinkClick r:id="rId3"/>
                        </a:rPr>
                        <a:t>Nikolaevich</a:t>
                      </a:r>
                      <a:endParaRPr lang="en-US" sz="1100" dirty="0">
                        <a:latin typeface="Calibri" panose="020F0502020204030204"/>
                        <a:ea typeface="Calibri" panose="020F0502020204030204"/>
                        <a:cs typeface="Times New Roman" panose="02020603050405020304"/>
                      </a:endParaRPr>
                    </a:p>
                  </a:txBody>
                  <a:tcPr marL="68580" marR="68580" marT="0" marB="0" anchor="ct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57200" y="357188"/>
          <a:ext cx="8229600" cy="5927090"/>
        </p:xfrm>
        <a:graphic>
          <a:graphicData uri="http://schemas.openxmlformats.org/drawingml/2006/table">
            <a:tbl>
              <a:tblPr firstRow="1" bandRow="1">
                <a:tableStyleId>{5C22544A-7EE6-4342-B048-85BDC9FD1C3A}</a:tableStyleId>
              </a:tblPr>
              <a:tblGrid>
                <a:gridCol w="925830"/>
                <a:gridCol w="3188970"/>
                <a:gridCol w="2057400"/>
                <a:gridCol w="2057400"/>
              </a:tblGrid>
              <a:tr h="370840">
                <a:tc>
                  <a:txBody>
                    <a:bodyPr/>
                    <a:lstStyle/>
                    <a:p>
                      <a:pPr algn="ctr">
                        <a:lnSpc>
                          <a:spcPct val="107000"/>
                        </a:lnSpc>
                        <a:spcAft>
                          <a:spcPts val="300"/>
                        </a:spcAft>
                      </a:pPr>
                      <a:r>
                        <a:rPr lang="en-US" sz="1400" kern="1800" dirty="0">
                          <a:solidFill>
                            <a:srgbClr val="000000"/>
                          </a:solidFill>
                          <a:latin typeface="Times New Roman" panose="02020603050405020304"/>
                          <a:ea typeface="Times New Roman" panose="02020603050405020304"/>
                          <a:cs typeface="Times New Roman" panose="02020603050405020304"/>
                        </a:rPr>
                        <a:t>6</a:t>
                      </a:r>
                      <a:endParaRPr lang="en-US" sz="1100" dirty="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a:solidFill>
                            <a:srgbClr val="000000"/>
                          </a:solidFill>
                          <a:latin typeface="Times New Roman" panose="02020603050405020304"/>
                          <a:ea typeface="Calibri" panose="020F0502020204030204"/>
                          <a:cs typeface="Times New Roman" panose="02020603050405020304"/>
                        </a:rPr>
                        <a:t>Detecting Malicious URLs Using Machine Learning Techniques: Review and Research Directions</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a:solidFill>
                            <a:srgbClr val="000000"/>
                          </a:solidFill>
                          <a:latin typeface="Times New Roman" panose="02020603050405020304"/>
                          <a:ea typeface="Calibri" panose="020F0502020204030204"/>
                          <a:cs typeface="Times New Roman" panose="02020603050405020304"/>
                        </a:rPr>
                        <a:t>IEEE journal</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u="none" strike="noStrike" dirty="0" err="1">
                          <a:solidFill>
                            <a:srgbClr val="000000"/>
                          </a:solidFill>
                          <a:latin typeface="Times New Roman" panose="02020603050405020304"/>
                          <a:ea typeface="Calibri" panose="020F0502020204030204"/>
                          <a:cs typeface="Times New Roman" panose="02020603050405020304"/>
                          <a:hlinkClick r:id="rId1"/>
                        </a:rPr>
                        <a:t>Malak</a:t>
                      </a:r>
                      <a:r>
                        <a:rPr lang="en-IN" sz="1400" u="none" strike="noStrike" dirty="0">
                          <a:solidFill>
                            <a:srgbClr val="000000"/>
                          </a:solidFill>
                          <a:latin typeface="Times New Roman" panose="02020603050405020304"/>
                          <a:ea typeface="Calibri" panose="020F0502020204030204"/>
                          <a:cs typeface="Times New Roman" panose="02020603050405020304"/>
                          <a:hlinkClick r:id="rId1"/>
                        </a:rPr>
                        <a:t> </a:t>
                      </a:r>
                      <a:r>
                        <a:rPr lang="en-IN" sz="1400" u="none" strike="noStrike" dirty="0" err="1">
                          <a:solidFill>
                            <a:srgbClr val="000000"/>
                          </a:solidFill>
                          <a:latin typeface="Times New Roman" panose="02020603050405020304"/>
                          <a:ea typeface="Calibri" panose="020F0502020204030204"/>
                          <a:cs typeface="Times New Roman" panose="02020603050405020304"/>
                          <a:hlinkClick r:id="rId1"/>
                        </a:rPr>
                        <a:t>Aljabri</a:t>
                      </a:r>
                      <a:r>
                        <a:rPr lang="en-IN" sz="1400" dirty="0" err="1">
                          <a:solidFill>
                            <a:srgbClr val="000000"/>
                          </a:solidFill>
                          <a:latin typeface="Times New Roman" panose="02020603050405020304"/>
                          <a:ea typeface="Calibri" panose="020F0502020204030204"/>
                          <a:cs typeface="Times New Roman" panose="02020603050405020304"/>
                        </a:rPr>
                        <a:t>,</a:t>
                      </a:r>
                      <a:r>
                        <a:rPr lang="en-IN" sz="1400" u="none" strike="noStrike" dirty="0" err="1">
                          <a:solidFill>
                            <a:srgbClr val="000000"/>
                          </a:solidFill>
                          <a:latin typeface="Times New Roman" panose="02020603050405020304"/>
                          <a:ea typeface="Calibri" panose="020F0502020204030204"/>
                          <a:cs typeface="Times New Roman" panose="02020603050405020304"/>
                          <a:hlinkClick r:id="rId2"/>
                        </a:rPr>
                        <a:t>Hanan</a:t>
                      </a:r>
                      <a:r>
                        <a:rPr lang="en-IN" sz="1400" u="none" strike="noStrike" dirty="0">
                          <a:solidFill>
                            <a:srgbClr val="000000"/>
                          </a:solidFill>
                          <a:latin typeface="Times New Roman" panose="02020603050405020304"/>
                          <a:ea typeface="Calibri" panose="020F0502020204030204"/>
                          <a:cs typeface="Times New Roman" panose="02020603050405020304"/>
                          <a:hlinkClick r:id="rId2"/>
                        </a:rPr>
                        <a:t> S. </a:t>
                      </a:r>
                      <a:r>
                        <a:rPr lang="en-IN" sz="1400" u="none" strike="noStrike" dirty="0" err="1">
                          <a:solidFill>
                            <a:srgbClr val="000000"/>
                          </a:solidFill>
                          <a:latin typeface="Times New Roman" panose="02020603050405020304"/>
                          <a:ea typeface="Calibri" panose="020F0502020204030204"/>
                          <a:cs typeface="Times New Roman" panose="02020603050405020304"/>
                          <a:hlinkClick r:id="rId2"/>
                        </a:rPr>
                        <a:t>Altamimi</a:t>
                      </a:r>
                      <a:r>
                        <a:rPr lang="en-IN" sz="1400" dirty="0" err="1">
                          <a:solidFill>
                            <a:srgbClr val="000000"/>
                          </a:solidFill>
                          <a:latin typeface="Times New Roman" panose="02020603050405020304"/>
                          <a:ea typeface="Calibri" panose="020F0502020204030204"/>
                          <a:cs typeface="Times New Roman" panose="02020603050405020304"/>
                        </a:rPr>
                        <a:t>,</a:t>
                      </a:r>
                      <a:r>
                        <a:rPr lang="en-IN" sz="1400" u="none" strike="noStrike" dirty="0" err="1">
                          <a:solidFill>
                            <a:srgbClr val="000000"/>
                          </a:solidFill>
                          <a:latin typeface="Times New Roman" panose="02020603050405020304"/>
                          <a:ea typeface="Calibri" panose="020F0502020204030204"/>
                          <a:cs typeface="Times New Roman" panose="02020603050405020304"/>
                          <a:hlinkClick r:id="rId3"/>
                        </a:rPr>
                        <a:t>Shahd</a:t>
                      </a:r>
                      <a:r>
                        <a:rPr lang="en-IN" sz="1400" u="none" strike="noStrike" dirty="0">
                          <a:solidFill>
                            <a:srgbClr val="000000"/>
                          </a:solidFill>
                          <a:latin typeface="Times New Roman" panose="02020603050405020304"/>
                          <a:ea typeface="Calibri" panose="020F0502020204030204"/>
                          <a:cs typeface="Times New Roman" panose="02020603050405020304"/>
                          <a:hlinkClick r:id="rId3"/>
                        </a:rPr>
                        <a:t> A. </a:t>
                      </a:r>
                      <a:r>
                        <a:rPr lang="en-IN" sz="1400" u="none" strike="noStrike" dirty="0" err="1">
                          <a:solidFill>
                            <a:srgbClr val="000000"/>
                          </a:solidFill>
                          <a:latin typeface="Times New Roman" panose="02020603050405020304"/>
                          <a:ea typeface="Calibri" panose="020F0502020204030204"/>
                          <a:cs typeface="Times New Roman" panose="02020603050405020304"/>
                          <a:hlinkClick r:id="rId3"/>
                        </a:rPr>
                        <a:t>Albelali</a:t>
                      </a:r>
                      <a:r>
                        <a:rPr lang="en-IN" sz="1400" dirty="0" err="1">
                          <a:solidFill>
                            <a:srgbClr val="000000"/>
                          </a:solidFill>
                          <a:latin typeface="Times New Roman" panose="02020603050405020304"/>
                          <a:ea typeface="Calibri" panose="020F0502020204030204"/>
                          <a:cs typeface="Times New Roman" panose="02020603050405020304"/>
                        </a:rPr>
                        <a:t>,</a:t>
                      </a:r>
                      <a:r>
                        <a:rPr lang="en-IN" sz="1400" u="none" strike="noStrike" dirty="0" err="1">
                          <a:solidFill>
                            <a:srgbClr val="000000"/>
                          </a:solidFill>
                          <a:latin typeface="Times New Roman" panose="02020603050405020304"/>
                          <a:ea typeface="Calibri" panose="020F0502020204030204"/>
                          <a:cs typeface="Times New Roman" panose="02020603050405020304"/>
                          <a:hlinkClick r:id="rId4"/>
                        </a:rPr>
                        <a:t>Maimunah</a:t>
                      </a:r>
                      <a:r>
                        <a:rPr lang="en-IN" sz="1400" u="none" strike="noStrike" dirty="0">
                          <a:solidFill>
                            <a:srgbClr val="000000"/>
                          </a:solidFill>
                          <a:latin typeface="Times New Roman" panose="02020603050405020304"/>
                          <a:ea typeface="Calibri" panose="020F0502020204030204"/>
                          <a:cs typeface="Times New Roman" panose="02020603050405020304"/>
                          <a:hlinkClick r:id="rId4"/>
                        </a:rPr>
                        <a:t> Al-</a:t>
                      </a:r>
                      <a:r>
                        <a:rPr lang="en-IN" sz="1400" u="none" strike="noStrike" dirty="0" err="1">
                          <a:solidFill>
                            <a:srgbClr val="000000"/>
                          </a:solidFill>
                          <a:latin typeface="Times New Roman" panose="02020603050405020304"/>
                          <a:ea typeface="Calibri" panose="020F0502020204030204"/>
                          <a:cs typeface="Times New Roman" panose="02020603050405020304"/>
                          <a:hlinkClick r:id="rId4"/>
                        </a:rPr>
                        <a:t>Harbi</a:t>
                      </a:r>
                      <a:r>
                        <a:rPr lang="en-IN" sz="1400" dirty="0" err="1">
                          <a:solidFill>
                            <a:srgbClr val="000000"/>
                          </a:solidFill>
                          <a:latin typeface="Times New Roman" panose="02020603050405020304"/>
                          <a:ea typeface="Calibri" panose="020F0502020204030204"/>
                          <a:cs typeface="Times New Roman" panose="02020603050405020304"/>
                        </a:rPr>
                        <a:t>,</a:t>
                      </a:r>
                      <a:r>
                        <a:rPr lang="en-IN" sz="1400" u="none" strike="noStrike" dirty="0" err="1">
                          <a:solidFill>
                            <a:srgbClr val="000000"/>
                          </a:solidFill>
                          <a:latin typeface="Times New Roman" panose="02020603050405020304"/>
                          <a:ea typeface="Calibri" panose="020F0502020204030204"/>
                          <a:cs typeface="Times New Roman" panose="02020603050405020304"/>
                          <a:hlinkClick r:id="rId5"/>
                        </a:rPr>
                        <a:t>Haya</a:t>
                      </a:r>
                      <a:r>
                        <a:rPr lang="en-IN" sz="1400" u="none" strike="noStrike" dirty="0">
                          <a:solidFill>
                            <a:srgbClr val="000000"/>
                          </a:solidFill>
                          <a:latin typeface="Times New Roman" panose="02020603050405020304"/>
                          <a:ea typeface="Calibri" panose="020F0502020204030204"/>
                          <a:cs typeface="Times New Roman" panose="02020603050405020304"/>
                          <a:hlinkClick r:id="rId5"/>
                        </a:rPr>
                        <a:t> T. </a:t>
                      </a:r>
                      <a:r>
                        <a:rPr lang="en-IN" sz="1400" u="none" strike="noStrike" dirty="0" err="1">
                          <a:solidFill>
                            <a:srgbClr val="000000"/>
                          </a:solidFill>
                          <a:latin typeface="Times New Roman" panose="02020603050405020304"/>
                          <a:ea typeface="Calibri" panose="020F0502020204030204"/>
                          <a:cs typeface="Times New Roman" panose="02020603050405020304"/>
                          <a:hlinkClick r:id="rId5"/>
                        </a:rPr>
                        <a:t>Alhuraib</a:t>
                      </a:r>
                      <a:endParaRPr lang="en-US" sz="1100" dirty="0">
                        <a:latin typeface="Calibri" panose="020F0502020204030204"/>
                        <a:ea typeface="Calibri" panose="020F0502020204030204"/>
                        <a:cs typeface="Times New Roman" panose="02020603050405020304"/>
                      </a:endParaRPr>
                    </a:p>
                  </a:txBody>
                  <a:tcPr marL="68580" marR="68580" marT="0" marB="0" anchor="ctr"/>
                </a:tc>
              </a:tr>
              <a:tr h="370840">
                <a:tc>
                  <a:txBody>
                    <a:bodyPr/>
                    <a:lstStyle/>
                    <a:p>
                      <a:pPr algn="ctr"/>
                      <a:r>
                        <a:rPr lang="en-US" sz="1400" b="0" dirty="0">
                          <a:solidFill>
                            <a:srgbClr val="000000"/>
                          </a:solidFill>
                          <a:latin typeface="Times New Roman" panose="02020603050405020304"/>
                          <a:ea typeface="Times New Roman" panose="02020603050405020304"/>
                        </a:rPr>
                        <a:t>7</a:t>
                      </a:r>
                      <a:endParaRPr lang="en-US" sz="1000" b="1" dirty="0">
                        <a:latin typeface="Times New Roman" panose="02020603050405020304"/>
                        <a:ea typeface="Times New Roman" panose="02020603050405020304"/>
                      </a:endParaRPr>
                    </a:p>
                  </a:txBody>
                  <a:tcPr marL="68580" marR="68580" marT="0" marB="0" anchor="ctr"/>
                </a:tc>
                <a:tc>
                  <a:txBody>
                    <a:bodyPr/>
                    <a:lstStyle/>
                    <a:p>
                      <a:pPr algn="ctr">
                        <a:lnSpc>
                          <a:spcPct val="107000"/>
                        </a:lnSpc>
                        <a:spcAft>
                          <a:spcPts val="0"/>
                        </a:spcAft>
                      </a:pPr>
                      <a:r>
                        <a:rPr lang="en-IN" sz="1400">
                          <a:solidFill>
                            <a:srgbClr val="000000"/>
                          </a:solidFill>
                          <a:latin typeface="Times New Roman" panose="02020603050405020304"/>
                          <a:ea typeface="Calibri" panose="020F0502020204030204"/>
                          <a:cs typeface="Times New Roman" panose="02020603050405020304"/>
                        </a:rPr>
                        <a:t>Malicious Url Detection System Using Combined SVM And Logistic </a:t>
                      </a:r>
                      <a:endParaRPr lang="en-US" sz="1100">
                        <a:latin typeface="Calibri" panose="020F0502020204030204"/>
                        <a:ea typeface="Calibri" panose="020F0502020204030204"/>
                        <a:cs typeface="Times New Roman" panose="02020603050405020304"/>
                      </a:endParaRPr>
                    </a:p>
                    <a:p>
                      <a:pPr indent="177800" algn="just">
                        <a:lnSpc>
                          <a:spcPct val="107000"/>
                        </a:lnSpc>
                        <a:spcAft>
                          <a:spcPts val="0"/>
                        </a:spcAft>
                      </a:pPr>
                      <a:r>
                        <a:rPr lang="en-IN" sz="1400">
                          <a:solidFill>
                            <a:srgbClr val="000000"/>
                          </a:solidFill>
                          <a:latin typeface="Times New Roman" panose="02020603050405020304"/>
                          <a:ea typeface="Calibri" panose="020F0502020204030204"/>
                          <a:cs typeface="Times New Roman" panose="02020603050405020304"/>
                        </a:rPr>
                        <a:t>Regression Model</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a:solidFill>
                            <a:srgbClr val="000000"/>
                          </a:solidFill>
                          <a:latin typeface="Times New Roman" panose="02020603050405020304"/>
                          <a:ea typeface="Calibri" panose="020F0502020204030204"/>
                          <a:cs typeface="Times New Roman" panose="02020603050405020304"/>
                        </a:rPr>
                        <a:t>International Journal of Advanced Research in Engineering and Technology (IJARET) 45650, Pakistan</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dirty="0">
                          <a:solidFill>
                            <a:srgbClr val="000000"/>
                          </a:solidFill>
                          <a:latin typeface="Times New Roman" panose="02020603050405020304"/>
                          <a:ea typeface="Calibri" panose="020F0502020204030204"/>
                          <a:cs typeface="Times New Roman" panose="02020603050405020304"/>
                        </a:rPr>
                        <a:t>R. </a:t>
                      </a:r>
                      <a:r>
                        <a:rPr lang="en-IN" sz="1400" dirty="0" err="1">
                          <a:solidFill>
                            <a:srgbClr val="000000"/>
                          </a:solidFill>
                          <a:latin typeface="Times New Roman" panose="02020603050405020304"/>
                          <a:ea typeface="Calibri" panose="020F0502020204030204"/>
                          <a:cs typeface="Times New Roman" panose="02020603050405020304"/>
                        </a:rPr>
                        <a:t>Naresh</a:t>
                      </a:r>
                      <a:r>
                        <a:rPr lang="en-IN" sz="1400" dirty="0">
                          <a:solidFill>
                            <a:srgbClr val="000000"/>
                          </a:solidFill>
                          <a:latin typeface="Times New Roman" panose="02020603050405020304"/>
                          <a:ea typeface="Calibri" panose="020F0502020204030204"/>
                          <a:cs typeface="Times New Roman" panose="02020603050405020304"/>
                        </a:rPr>
                        <a:t> ,</a:t>
                      </a:r>
                      <a:r>
                        <a:rPr lang="en-IN" sz="1400" dirty="0" err="1">
                          <a:solidFill>
                            <a:srgbClr val="000000"/>
                          </a:solidFill>
                          <a:latin typeface="Times New Roman" panose="02020603050405020304"/>
                          <a:ea typeface="Calibri" panose="020F0502020204030204"/>
                          <a:cs typeface="Times New Roman" panose="02020603050405020304"/>
                        </a:rPr>
                        <a:t>Ayon</a:t>
                      </a:r>
                      <a:r>
                        <a:rPr lang="en-IN" sz="1400" dirty="0">
                          <a:solidFill>
                            <a:srgbClr val="000000"/>
                          </a:solidFill>
                          <a:latin typeface="Times New Roman" panose="02020603050405020304"/>
                          <a:ea typeface="Calibri" panose="020F0502020204030204"/>
                          <a:cs typeface="Times New Roman" panose="02020603050405020304"/>
                        </a:rPr>
                        <a:t> Gupta, </a:t>
                      </a:r>
                      <a:r>
                        <a:rPr lang="en-IN" sz="1400" dirty="0" err="1">
                          <a:solidFill>
                            <a:srgbClr val="000000"/>
                          </a:solidFill>
                          <a:latin typeface="Times New Roman" panose="02020603050405020304"/>
                          <a:ea typeface="Calibri" panose="020F0502020204030204"/>
                          <a:cs typeface="Times New Roman" panose="02020603050405020304"/>
                        </a:rPr>
                        <a:t>Sanghamitra</a:t>
                      </a:r>
                      <a:r>
                        <a:rPr lang="en-IN" sz="1400" dirty="0">
                          <a:solidFill>
                            <a:srgbClr val="000000"/>
                          </a:solidFill>
                          <a:latin typeface="Times New Roman" panose="02020603050405020304"/>
                          <a:ea typeface="Calibri" panose="020F0502020204030204"/>
                          <a:cs typeface="Times New Roman" panose="02020603050405020304"/>
                        </a:rPr>
                        <a:t> </a:t>
                      </a:r>
                      <a:r>
                        <a:rPr lang="en-IN" sz="1400" dirty="0" err="1">
                          <a:solidFill>
                            <a:srgbClr val="000000"/>
                          </a:solidFill>
                          <a:latin typeface="Times New Roman" panose="02020603050405020304"/>
                          <a:ea typeface="Calibri" panose="020F0502020204030204"/>
                          <a:cs typeface="Times New Roman" panose="02020603050405020304"/>
                        </a:rPr>
                        <a:t>Giri</a:t>
                      </a:r>
                      <a:endParaRPr lang="en-US" sz="1100" dirty="0">
                        <a:latin typeface="Calibri" panose="020F0502020204030204"/>
                        <a:ea typeface="Calibri" panose="020F0502020204030204"/>
                        <a:cs typeface="Times New Roman" panose="02020603050405020304"/>
                      </a:endParaRPr>
                    </a:p>
                  </a:txBody>
                  <a:tcPr marL="68580" marR="68580" marT="0" marB="0" anchor="ctr"/>
                </a:tc>
              </a:tr>
              <a:tr h="370840">
                <a:tc>
                  <a:txBody>
                    <a:bodyPr/>
                    <a:lstStyle/>
                    <a:p>
                      <a:pPr algn="ctr"/>
                      <a:r>
                        <a:rPr lang="en-US" sz="1400" b="0" dirty="0">
                          <a:solidFill>
                            <a:srgbClr val="000000"/>
                          </a:solidFill>
                          <a:latin typeface="Times New Roman" panose="02020603050405020304"/>
                          <a:ea typeface="Times New Roman" panose="02020603050405020304"/>
                        </a:rPr>
                        <a:t>8</a:t>
                      </a:r>
                      <a:endParaRPr lang="en-US" sz="1000" b="1" dirty="0">
                        <a:latin typeface="Times New Roman" panose="02020603050405020304"/>
                        <a:ea typeface="Times New Roman" panose="02020603050405020304"/>
                      </a:endParaRPr>
                    </a:p>
                  </a:txBody>
                  <a:tcPr marL="68580" marR="68580" marT="0" marB="0" anchor="ctr"/>
                </a:tc>
                <a:tc>
                  <a:txBody>
                    <a:bodyPr/>
                    <a:lstStyle/>
                    <a:p>
                      <a:pPr algn="ctr"/>
                      <a:r>
                        <a:rPr lang="en-US" sz="1400" b="0">
                          <a:solidFill>
                            <a:srgbClr val="000000"/>
                          </a:solidFill>
                          <a:latin typeface="Times New Roman" panose="02020603050405020304"/>
                          <a:ea typeface="Times New Roman" panose="02020603050405020304"/>
                        </a:rPr>
                        <a:t>Machine Learning System for Malicious Website Detection using Concept Drift Detection</a:t>
                      </a:r>
                      <a:endParaRPr lang="en-US" sz="1000" b="1">
                        <a:latin typeface="Times New Roman" panose="02020603050405020304"/>
                        <a:ea typeface="Times New Roman" panose="02020603050405020304"/>
                      </a:endParaRPr>
                    </a:p>
                  </a:txBody>
                  <a:tcPr marL="68580" marR="68580" marT="0" marB="0" anchor="ctr"/>
                </a:tc>
                <a:tc>
                  <a:txBody>
                    <a:bodyPr/>
                    <a:lstStyle/>
                    <a:p>
                      <a:pPr algn="ctr">
                        <a:lnSpc>
                          <a:spcPct val="107000"/>
                        </a:lnSpc>
                        <a:spcAft>
                          <a:spcPts val="0"/>
                        </a:spcAft>
                      </a:pPr>
                      <a:br>
                        <a:rPr lang="en-IN" sz="1400">
                          <a:solidFill>
                            <a:srgbClr val="000000"/>
                          </a:solidFill>
                          <a:latin typeface="Times New Roman" panose="02020603050405020304"/>
                          <a:ea typeface="Calibri" panose="020F0502020204030204"/>
                          <a:cs typeface="Times New Roman" panose="02020603050405020304"/>
                        </a:rPr>
                      </a:br>
                      <a:r>
                        <a:rPr lang="en-IN" sz="1400">
                          <a:solidFill>
                            <a:srgbClr val="000000"/>
                          </a:solidFill>
                          <a:latin typeface="Times New Roman" panose="02020603050405020304"/>
                          <a:ea typeface="Calibri" panose="020F0502020204030204"/>
                          <a:cs typeface="Times New Roman" panose="02020603050405020304"/>
                        </a:rPr>
                        <a:t>IJRASET Journal For Research in Applied Science and Engineering Technology</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dirty="0" err="1">
                          <a:solidFill>
                            <a:srgbClr val="000000"/>
                          </a:solidFill>
                          <a:latin typeface="Times New Roman" panose="02020603050405020304"/>
                          <a:ea typeface="Calibri" panose="020F0502020204030204"/>
                          <a:cs typeface="Times New Roman" panose="02020603050405020304"/>
                        </a:rPr>
                        <a:t>Chaitanya</a:t>
                      </a:r>
                      <a:r>
                        <a:rPr lang="en-IN" sz="1400" dirty="0">
                          <a:solidFill>
                            <a:srgbClr val="000000"/>
                          </a:solidFill>
                          <a:latin typeface="Times New Roman" panose="02020603050405020304"/>
                          <a:ea typeface="Calibri" panose="020F0502020204030204"/>
                          <a:cs typeface="Times New Roman" panose="02020603050405020304"/>
                        </a:rPr>
                        <a:t> R. </a:t>
                      </a:r>
                      <a:r>
                        <a:rPr lang="en-IN" sz="1400" dirty="0" err="1">
                          <a:solidFill>
                            <a:srgbClr val="000000"/>
                          </a:solidFill>
                          <a:latin typeface="Times New Roman" panose="02020603050405020304"/>
                          <a:ea typeface="Calibri" panose="020F0502020204030204"/>
                          <a:cs typeface="Times New Roman" panose="02020603050405020304"/>
                        </a:rPr>
                        <a:t>Vyawhare</a:t>
                      </a:r>
                      <a:r>
                        <a:rPr lang="en-IN" sz="1400" dirty="0">
                          <a:solidFill>
                            <a:srgbClr val="000000"/>
                          </a:solidFill>
                          <a:latin typeface="Times New Roman" panose="02020603050405020304"/>
                          <a:ea typeface="Calibri" panose="020F0502020204030204"/>
                          <a:cs typeface="Times New Roman" panose="02020603050405020304"/>
                        </a:rPr>
                        <a:t>, </a:t>
                      </a:r>
                      <a:r>
                        <a:rPr lang="en-IN" sz="1400" dirty="0" err="1">
                          <a:solidFill>
                            <a:srgbClr val="000000"/>
                          </a:solidFill>
                          <a:latin typeface="Times New Roman" panose="02020603050405020304"/>
                          <a:ea typeface="Calibri" panose="020F0502020204030204"/>
                          <a:cs typeface="Times New Roman" panose="02020603050405020304"/>
                        </a:rPr>
                        <a:t>Reshma</a:t>
                      </a:r>
                      <a:r>
                        <a:rPr lang="en-IN" sz="1400" dirty="0">
                          <a:solidFill>
                            <a:srgbClr val="000000"/>
                          </a:solidFill>
                          <a:latin typeface="Times New Roman" panose="02020603050405020304"/>
                          <a:ea typeface="Calibri" panose="020F0502020204030204"/>
                          <a:cs typeface="Times New Roman" panose="02020603050405020304"/>
                        </a:rPr>
                        <a:t> Y. </a:t>
                      </a:r>
                      <a:r>
                        <a:rPr lang="en-IN" sz="1400" dirty="0" err="1">
                          <a:solidFill>
                            <a:srgbClr val="000000"/>
                          </a:solidFill>
                          <a:latin typeface="Times New Roman" panose="02020603050405020304"/>
                          <a:ea typeface="Calibri" panose="020F0502020204030204"/>
                          <a:cs typeface="Times New Roman" panose="02020603050405020304"/>
                        </a:rPr>
                        <a:t>Totare</a:t>
                      </a:r>
                      <a:r>
                        <a:rPr lang="en-IN" sz="1400" dirty="0">
                          <a:solidFill>
                            <a:srgbClr val="000000"/>
                          </a:solidFill>
                          <a:latin typeface="Times New Roman" panose="02020603050405020304"/>
                          <a:ea typeface="Calibri" panose="020F0502020204030204"/>
                          <a:cs typeface="Times New Roman" panose="02020603050405020304"/>
                        </a:rPr>
                        <a:t>, </a:t>
                      </a:r>
                      <a:r>
                        <a:rPr lang="en-IN" sz="1400" dirty="0" err="1">
                          <a:solidFill>
                            <a:srgbClr val="000000"/>
                          </a:solidFill>
                          <a:latin typeface="Times New Roman" panose="02020603050405020304"/>
                          <a:ea typeface="Calibri" panose="020F0502020204030204"/>
                          <a:cs typeface="Times New Roman" panose="02020603050405020304"/>
                        </a:rPr>
                        <a:t>Prashant</a:t>
                      </a:r>
                      <a:r>
                        <a:rPr lang="en-IN" sz="1400" dirty="0">
                          <a:solidFill>
                            <a:srgbClr val="000000"/>
                          </a:solidFill>
                          <a:latin typeface="Times New Roman" panose="02020603050405020304"/>
                          <a:ea typeface="Calibri" panose="020F0502020204030204"/>
                          <a:cs typeface="Times New Roman" panose="02020603050405020304"/>
                        </a:rPr>
                        <a:t> S. </a:t>
                      </a:r>
                      <a:r>
                        <a:rPr lang="en-IN" sz="1400" dirty="0" err="1">
                          <a:solidFill>
                            <a:srgbClr val="000000"/>
                          </a:solidFill>
                          <a:latin typeface="Times New Roman" panose="02020603050405020304"/>
                          <a:ea typeface="Calibri" panose="020F0502020204030204"/>
                          <a:cs typeface="Times New Roman" panose="02020603050405020304"/>
                        </a:rPr>
                        <a:t>Sonawane</a:t>
                      </a:r>
                      <a:r>
                        <a:rPr lang="en-IN" sz="1400" dirty="0">
                          <a:solidFill>
                            <a:srgbClr val="000000"/>
                          </a:solidFill>
                          <a:latin typeface="Times New Roman" panose="02020603050405020304"/>
                          <a:ea typeface="Calibri" panose="020F0502020204030204"/>
                          <a:cs typeface="Times New Roman" panose="02020603050405020304"/>
                        </a:rPr>
                        <a:t>, </a:t>
                      </a:r>
                      <a:r>
                        <a:rPr lang="en-IN" sz="1400" dirty="0" err="1">
                          <a:solidFill>
                            <a:srgbClr val="000000"/>
                          </a:solidFill>
                          <a:latin typeface="Times New Roman" panose="02020603050405020304"/>
                          <a:ea typeface="Calibri" panose="020F0502020204030204"/>
                          <a:cs typeface="Times New Roman" panose="02020603050405020304"/>
                        </a:rPr>
                        <a:t>Purva</a:t>
                      </a:r>
                      <a:r>
                        <a:rPr lang="en-IN" sz="1400" dirty="0">
                          <a:solidFill>
                            <a:srgbClr val="000000"/>
                          </a:solidFill>
                          <a:latin typeface="Times New Roman" panose="02020603050405020304"/>
                          <a:ea typeface="Calibri" panose="020F0502020204030204"/>
                          <a:cs typeface="Times New Roman" panose="02020603050405020304"/>
                        </a:rPr>
                        <a:t> B. </a:t>
                      </a:r>
                      <a:r>
                        <a:rPr lang="en-IN" sz="1400" dirty="0" err="1">
                          <a:solidFill>
                            <a:srgbClr val="000000"/>
                          </a:solidFill>
                          <a:latin typeface="Times New Roman" panose="02020603050405020304"/>
                          <a:ea typeface="Calibri" panose="020F0502020204030204"/>
                          <a:cs typeface="Times New Roman" panose="02020603050405020304"/>
                        </a:rPr>
                        <a:t>Deshmukh</a:t>
                      </a:r>
                      <a:endParaRPr lang="en-US" sz="1100" dirty="0">
                        <a:latin typeface="Calibri" panose="020F0502020204030204"/>
                        <a:ea typeface="Calibri" panose="020F0502020204030204"/>
                        <a:cs typeface="Times New Roman" panose="02020603050405020304"/>
                      </a:endParaRPr>
                    </a:p>
                  </a:txBody>
                  <a:tcPr marL="68580" marR="68580" marT="0" marB="0" anchor="ctr"/>
                </a:tc>
              </a:tr>
              <a:tr h="370840">
                <a:tc>
                  <a:txBody>
                    <a:bodyPr/>
                    <a:lstStyle/>
                    <a:p>
                      <a:pPr algn="ctr"/>
                      <a:r>
                        <a:rPr lang="en-US" sz="1400" b="0" dirty="0">
                          <a:solidFill>
                            <a:srgbClr val="000000"/>
                          </a:solidFill>
                          <a:latin typeface="Times New Roman" panose="02020603050405020304"/>
                          <a:ea typeface="Times New Roman" panose="02020603050405020304"/>
                        </a:rPr>
                        <a:t>9</a:t>
                      </a:r>
                      <a:endParaRPr lang="en-US" sz="1000" b="1" dirty="0">
                        <a:latin typeface="Times New Roman" panose="02020603050405020304"/>
                        <a:ea typeface="Times New Roman" panose="02020603050405020304"/>
                      </a:endParaRPr>
                    </a:p>
                  </a:txBody>
                  <a:tcPr marL="68580" marR="68580" marT="0" marB="0" anchor="ctr"/>
                </a:tc>
                <a:tc>
                  <a:txBody>
                    <a:bodyPr/>
                    <a:lstStyle/>
                    <a:p>
                      <a:pPr algn="ctr"/>
                      <a:r>
                        <a:rPr lang="en-US" sz="1400" b="0">
                          <a:solidFill>
                            <a:srgbClr val="000000"/>
                          </a:solidFill>
                          <a:latin typeface="Times New Roman" panose="02020603050405020304"/>
                          <a:ea typeface="Times New Roman" panose="02020603050405020304"/>
                        </a:rPr>
                        <a:t>Machine Learning Based Malicious Website Detection.</a:t>
                      </a:r>
                      <a:endParaRPr lang="en-US" sz="1000" b="1">
                        <a:latin typeface="Times New Roman" panose="02020603050405020304"/>
                        <a:ea typeface="Times New Roman" panose="02020603050405020304"/>
                      </a:endParaRPr>
                    </a:p>
                  </a:txBody>
                  <a:tcPr marL="68580" marR="68580" marT="0" marB="0" anchor="ctr"/>
                </a:tc>
                <a:tc>
                  <a:txBody>
                    <a:bodyPr/>
                    <a:lstStyle/>
                    <a:p>
                      <a:pPr algn="ctr">
                        <a:lnSpc>
                          <a:spcPct val="107000"/>
                        </a:lnSpc>
                        <a:spcAft>
                          <a:spcPts val="0"/>
                        </a:spcAft>
                      </a:pPr>
                      <a:r>
                        <a:rPr lang="en-IN" sz="1400">
                          <a:solidFill>
                            <a:srgbClr val="000000"/>
                          </a:solidFill>
                          <a:latin typeface="Times New Roman" panose="02020603050405020304"/>
                          <a:ea typeface="Calibri" panose="020F0502020204030204"/>
                          <a:cs typeface="Times New Roman" panose="02020603050405020304"/>
                        </a:rPr>
                        <a:t>International Journal of Scientific &amp; Engineering Research Volume 11, Issue 7, July-2020</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dirty="0" err="1">
                          <a:solidFill>
                            <a:srgbClr val="000000"/>
                          </a:solidFill>
                          <a:latin typeface="Times New Roman" panose="02020603050405020304"/>
                          <a:ea typeface="Calibri" panose="020F0502020204030204"/>
                          <a:cs typeface="Times New Roman" panose="02020603050405020304"/>
                        </a:rPr>
                        <a:t>Jino</a:t>
                      </a:r>
                      <a:r>
                        <a:rPr lang="en-IN" sz="1400" dirty="0">
                          <a:solidFill>
                            <a:srgbClr val="000000"/>
                          </a:solidFill>
                          <a:latin typeface="Times New Roman" panose="02020603050405020304"/>
                          <a:ea typeface="Calibri" panose="020F0502020204030204"/>
                          <a:cs typeface="Times New Roman" panose="02020603050405020304"/>
                        </a:rPr>
                        <a:t> S </a:t>
                      </a:r>
                      <a:r>
                        <a:rPr lang="en-IN" sz="1400" dirty="0" err="1">
                          <a:solidFill>
                            <a:srgbClr val="000000"/>
                          </a:solidFill>
                          <a:latin typeface="Times New Roman" panose="02020603050405020304"/>
                          <a:ea typeface="Calibri" panose="020F0502020204030204"/>
                          <a:cs typeface="Times New Roman" panose="02020603050405020304"/>
                        </a:rPr>
                        <a:t>Ganesh</a:t>
                      </a:r>
                      <a:r>
                        <a:rPr lang="en-IN" sz="1400" dirty="0">
                          <a:solidFill>
                            <a:srgbClr val="000000"/>
                          </a:solidFill>
                          <a:latin typeface="Times New Roman" panose="02020603050405020304"/>
                          <a:ea typeface="Calibri" panose="020F0502020204030204"/>
                          <a:cs typeface="Times New Roman" panose="02020603050405020304"/>
                        </a:rPr>
                        <a:t>, </a:t>
                      </a:r>
                      <a:r>
                        <a:rPr lang="en-IN" sz="1400" dirty="0" err="1">
                          <a:solidFill>
                            <a:srgbClr val="000000"/>
                          </a:solidFill>
                          <a:latin typeface="Times New Roman" panose="02020603050405020304"/>
                          <a:ea typeface="Calibri" panose="020F0502020204030204"/>
                          <a:cs typeface="Times New Roman" panose="02020603050405020304"/>
                        </a:rPr>
                        <a:t>Niranjan</a:t>
                      </a:r>
                      <a:r>
                        <a:rPr lang="en-IN" sz="1400" dirty="0">
                          <a:solidFill>
                            <a:srgbClr val="000000"/>
                          </a:solidFill>
                          <a:latin typeface="Times New Roman" panose="02020603050405020304"/>
                          <a:ea typeface="Calibri" panose="020F0502020204030204"/>
                          <a:cs typeface="Times New Roman" panose="02020603050405020304"/>
                        </a:rPr>
                        <a:t> </a:t>
                      </a:r>
                      <a:r>
                        <a:rPr lang="en-IN" sz="1400" dirty="0" err="1">
                          <a:solidFill>
                            <a:srgbClr val="000000"/>
                          </a:solidFill>
                          <a:latin typeface="Times New Roman" panose="02020603050405020304"/>
                          <a:ea typeface="Calibri" panose="020F0502020204030204"/>
                          <a:cs typeface="Times New Roman" panose="02020603050405020304"/>
                        </a:rPr>
                        <a:t>Swarup.V</a:t>
                      </a:r>
                      <a:r>
                        <a:rPr lang="en-IN" sz="1400" dirty="0">
                          <a:solidFill>
                            <a:srgbClr val="000000"/>
                          </a:solidFill>
                          <a:latin typeface="Times New Roman" panose="02020603050405020304"/>
                          <a:ea typeface="Calibri" panose="020F0502020204030204"/>
                          <a:cs typeface="Times New Roman" panose="02020603050405020304"/>
                        </a:rPr>
                        <a:t>, </a:t>
                      </a:r>
                      <a:r>
                        <a:rPr lang="en-IN" sz="1400" dirty="0" err="1">
                          <a:solidFill>
                            <a:srgbClr val="000000"/>
                          </a:solidFill>
                          <a:latin typeface="Times New Roman" panose="02020603050405020304"/>
                          <a:ea typeface="Calibri" panose="020F0502020204030204"/>
                          <a:cs typeface="Times New Roman" panose="02020603050405020304"/>
                        </a:rPr>
                        <a:t>Madhan</a:t>
                      </a:r>
                      <a:r>
                        <a:rPr lang="en-IN" sz="1400" dirty="0">
                          <a:solidFill>
                            <a:srgbClr val="000000"/>
                          </a:solidFill>
                          <a:latin typeface="Times New Roman" panose="02020603050405020304"/>
                          <a:ea typeface="Calibri" panose="020F0502020204030204"/>
                          <a:cs typeface="Times New Roman" panose="02020603050405020304"/>
                        </a:rPr>
                        <a:t> </a:t>
                      </a:r>
                      <a:r>
                        <a:rPr lang="en-IN" sz="1400" dirty="0" err="1">
                          <a:solidFill>
                            <a:srgbClr val="000000"/>
                          </a:solidFill>
                          <a:latin typeface="Times New Roman" panose="02020603050405020304"/>
                          <a:ea typeface="Calibri" panose="020F0502020204030204"/>
                          <a:cs typeface="Times New Roman" panose="02020603050405020304"/>
                        </a:rPr>
                        <a:t>Kumar.R</a:t>
                      </a:r>
                      <a:r>
                        <a:rPr lang="en-IN" sz="1400" dirty="0">
                          <a:solidFill>
                            <a:srgbClr val="000000"/>
                          </a:solidFill>
                          <a:latin typeface="Times New Roman" panose="02020603050405020304"/>
                          <a:ea typeface="Calibri" panose="020F0502020204030204"/>
                          <a:cs typeface="Times New Roman" panose="02020603050405020304"/>
                        </a:rPr>
                        <a:t>, </a:t>
                      </a:r>
                      <a:r>
                        <a:rPr lang="en-IN" sz="1400" dirty="0" err="1">
                          <a:solidFill>
                            <a:srgbClr val="000000"/>
                          </a:solidFill>
                          <a:latin typeface="Times New Roman" panose="02020603050405020304"/>
                          <a:ea typeface="Calibri" panose="020F0502020204030204"/>
                          <a:cs typeface="Times New Roman" panose="02020603050405020304"/>
                        </a:rPr>
                        <a:t>Harinisree.A</a:t>
                      </a:r>
                      <a:r>
                        <a:rPr lang="en-IN" sz="1400" dirty="0">
                          <a:solidFill>
                            <a:srgbClr val="000000"/>
                          </a:solidFill>
                          <a:latin typeface="Times New Roman" panose="02020603050405020304"/>
                          <a:ea typeface="Calibri" panose="020F0502020204030204"/>
                          <a:cs typeface="Times New Roman" panose="02020603050405020304"/>
                        </a:rPr>
                        <a:t>, P.G Scholars, Guided by, Dr. </a:t>
                      </a:r>
                      <a:r>
                        <a:rPr lang="en-IN" sz="1400" dirty="0" err="1">
                          <a:solidFill>
                            <a:srgbClr val="000000"/>
                          </a:solidFill>
                          <a:latin typeface="Times New Roman" panose="02020603050405020304"/>
                          <a:ea typeface="Calibri" panose="020F0502020204030204"/>
                          <a:cs typeface="Times New Roman" panose="02020603050405020304"/>
                        </a:rPr>
                        <a:t>Giri</a:t>
                      </a:r>
                      <a:r>
                        <a:rPr lang="en-IN" sz="1400" dirty="0">
                          <a:solidFill>
                            <a:srgbClr val="000000"/>
                          </a:solidFill>
                          <a:latin typeface="Times New Roman" panose="02020603050405020304"/>
                          <a:ea typeface="Calibri" panose="020F0502020204030204"/>
                          <a:cs typeface="Times New Roman" panose="02020603050405020304"/>
                        </a:rPr>
                        <a:t> </a:t>
                      </a:r>
                      <a:r>
                        <a:rPr lang="en-IN" sz="1400" dirty="0" err="1">
                          <a:solidFill>
                            <a:srgbClr val="000000"/>
                          </a:solidFill>
                          <a:latin typeface="Times New Roman" panose="02020603050405020304"/>
                          <a:ea typeface="Calibri" panose="020F0502020204030204"/>
                          <a:cs typeface="Times New Roman" panose="02020603050405020304"/>
                        </a:rPr>
                        <a:t>Raj.M</a:t>
                      </a:r>
                      <a:endParaRPr lang="en-US" sz="1100" dirty="0">
                        <a:latin typeface="Calibri" panose="020F0502020204030204"/>
                        <a:ea typeface="Calibri" panose="020F0502020204030204"/>
                        <a:cs typeface="Times New Roman" panose="02020603050405020304"/>
                      </a:endParaRPr>
                    </a:p>
                  </a:txBody>
                  <a:tcPr marL="68580" marR="68580" marT="0" marB="0" anchor="ctr"/>
                </a:tc>
              </a:tr>
              <a:tr h="370840">
                <a:tc>
                  <a:txBody>
                    <a:bodyPr/>
                    <a:lstStyle/>
                    <a:p>
                      <a:pPr algn="ctr"/>
                      <a:r>
                        <a:rPr lang="en-US" sz="1400" b="0" dirty="0">
                          <a:solidFill>
                            <a:srgbClr val="000000"/>
                          </a:solidFill>
                          <a:latin typeface="Times New Roman" panose="02020603050405020304"/>
                          <a:ea typeface="Times New Roman" panose="02020603050405020304"/>
                        </a:rPr>
                        <a:t>10</a:t>
                      </a:r>
                      <a:endParaRPr lang="en-US" sz="1000" b="1" dirty="0">
                        <a:latin typeface="Times New Roman" panose="02020603050405020304"/>
                        <a:ea typeface="Times New Roman" panose="02020603050405020304"/>
                      </a:endParaRPr>
                    </a:p>
                  </a:txBody>
                  <a:tcPr marL="68580" marR="68580" marT="0" marB="0" anchor="ctr"/>
                </a:tc>
                <a:tc>
                  <a:txBody>
                    <a:bodyPr/>
                    <a:lstStyle/>
                    <a:p>
                      <a:pPr algn="ctr"/>
                      <a:r>
                        <a:rPr lang="en-US" sz="1400" b="0">
                          <a:solidFill>
                            <a:srgbClr val="000000"/>
                          </a:solidFill>
                          <a:latin typeface="Times New Roman" panose="02020603050405020304"/>
                          <a:ea typeface="Times New Roman" panose="02020603050405020304"/>
                        </a:rPr>
                        <a:t>An Assessment of Lexical, Network, and Content-Based Features for Detecting Malicious URLs Using Machine Learning and Deep Learning Models</a:t>
                      </a:r>
                      <a:endParaRPr lang="en-US" sz="1000" b="1">
                        <a:latin typeface="Times New Roman" panose="02020603050405020304"/>
                        <a:ea typeface="Times New Roman" panose="02020603050405020304"/>
                      </a:endParaRPr>
                    </a:p>
                  </a:txBody>
                  <a:tcPr marL="68580" marR="68580" marT="0" marB="0" anchor="ctr"/>
                </a:tc>
                <a:tc>
                  <a:txBody>
                    <a:bodyPr/>
                    <a:lstStyle/>
                    <a:p>
                      <a:pPr algn="ctr">
                        <a:lnSpc>
                          <a:spcPct val="107000"/>
                        </a:lnSpc>
                        <a:spcAft>
                          <a:spcPts val="0"/>
                        </a:spcAft>
                      </a:pPr>
                      <a:r>
                        <a:rPr lang="en-IN" sz="1400" u="none" strike="noStrike">
                          <a:solidFill>
                            <a:srgbClr val="000000"/>
                          </a:solidFill>
                          <a:latin typeface="Times New Roman" panose="02020603050405020304"/>
                          <a:ea typeface="Calibri" panose="020F0502020204030204"/>
                          <a:cs typeface="Times New Roman" panose="02020603050405020304"/>
                          <a:hlinkClick r:id="rId6"/>
                        </a:rPr>
                        <a:t>Comput Intell Neurosci.</a:t>
                      </a:r>
                      <a:r>
                        <a:rPr lang="en-IN" sz="1400">
                          <a:solidFill>
                            <a:srgbClr val="000000"/>
                          </a:solidFill>
                          <a:latin typeface="Times New Roman" panose="02020603050405020304"/>
                          <a:ea typeface="Calibri" panose="020F0502020204030204"/>
                          <a:cs typeface="Times New Roman" panose="02020603050405020304"/>
                        </a:rPr>
                        <a:t> 2022; 2022: 3241216.</a:t>
                      </a:r>
                      <a:endParaRPr lang="en-US" sz="1100">
                        <a:latin typeface="Calibri" panose="020F0502020204030204"/>
                        <a:ea typeface="Calibri" panose="020F0502020204030204"/>
                        <a:cs typeface="Times New Roman" panose="02020603050405020304"/>
                      </a:endParaRPr>
                    </a:p>
                  </a:txBody>
                  <a:tcPr marL="68580" marR="68580" marT="0" marB="0" anchor="ctr"/>
                </a:tc>
                <a:tc>
                  <a:txBody>
                    <a:bodyPr/>
                    <a:lstStyle/>
                    <a:p>
                      <a:pPr algn="ctr">
                        <a:lnSpc>
                          <a:spcPct val="107000"/>
                        </a:lnSpc>
                        <a:spcAft>
                          <a:spcPts val="0"/>
                        </a:spcAft>
                      </a:pPr>
                      <a:r>
                        <a:rPr lang="en-IN" sz="1400" u="none" strike="noStrike" dirty="0" err="1">
                          <a:solidFill>
                            <a:srgbClr val="000000"/>
                          </a:solidFill>
                          <a:latin typeface="Times New Roman" panose="02020603050405020304"/>
                          <a:ea typeface="SimSun" panose="02010600030101010101" pitchFamily="2" charset="-122"/>
                          <a:cs typeface="Times New Roman" panose="02020603050405020304"/>
                          <a:hlinkClick r:id="rId7"/>
                        </a:rPr>
                        <a:t>Malak</a:t>
                      </a:r>
                      <a:r>
                        <a:rPr lang="en-IN" sz="1400" u="none" strike="noStrike" dirty="0">
                          <a:solidFill>
                            <a:srgbClr val="000000"/>
                          </a:solidFill>
                          <a:latin typeface="Times New Roman" panose="02020603050405020304"/>
                          <a:ea typeface="SimSun" panose="02010600030101010101" pitchFamily="2" charset="-122"/>
                          <a:cs typeface="Times New Roman" panose="02020603050405020304"/>
                          <a:hlinkClick r:id="rId7"/>
                        </a:rPr>
                        <a:t> </a:t>
                      </a:r>
                      <a:r>
                        <a:rPr lang="en-IN" sz="1400" u="none" strike="noStrike" dirty="0" err="1">
                          <a:solidFill>
                            <a:srgbClr val="000000"/>
                          </a:solidFill>
                          <a:latin typeface="Times New Roman" panose="02020603050405020304"/>
                          <a:ea typeface="SimSun" panose="02010600030101010101" pitchFamily="2" charset="-122"/>
                          <a:cs typeface="Times New Roman" panose="02020603050405020304"/>
                          <a:hlinkClick r:id="rId7"/>
                        </a:rPr>
                        <a:t>Aljabri</a:t>
                      </a:r>
                      <a:r>
                        <a:rPr lang="en-IN" sz="1400" dirty="0" err="1">
                          <a:solidFill>
                            <a:srgbClr val="000000"/>
                          </a:solidFill>
                          <a:latin typeface="Times New Roman" panose="02020603050405020304"/>
                          <a:ea typeface="SimSun" panose="02010600030101010101" pitchFamily="2" charset="-122"/>
                          <a:cs typeface="Times New Roman" panose="02020603050405020304"/>
                        </a:rPr>
                        <a:t>,</a:t>
                      </a:r>
                      <a:r>
                        <a:rPr lang="en-IN" sz="1400" u="none" strike="noStrike" dirty="0" err="1">
                          <a:solidFill>
                            <a:srgbClr val="000000"/>
                          </a:solidFill>
                          <a:latin typeface="Times New Roman" panose="02020603050405020304"/>
                          <a:ea typeface="SimSun" panose="02010600030101010101" pitchFamily="2" charset="-122"/>
                          <a:cs typeface="Times New Roman" panose="02020603050405020304"/>
                          <a:hlinkClick r:id="rId8"/>
                        </a:rPr>
                        <a:t>Fahd</a:t>
                      </a:r>
                      <a:r>
                        <a:rPr lang="en-IN" sz="1400" u="none" strike="noStrike" dirty="0">
                          <a:solidFill>
                            <a:srgbClr val="000000"/>
                          </a:solidFill>
                          <a:latin typeface="Times New Roman" panose="02020603050405020304"/>
                          <a:ea typeface="SimSun" panose="02010600030101010101" pitchFamily="2" charset="-122"/>
                          <a:cs typeface="Times New Roman" panose="02020603050405020304"/>
                          <a:hlinkClick r:id="rId8"/>
                        </a:rPr>
                        <a:t> </a:t>
                      </a:r>
                      <a:r>
                        <a:rPr lang="en-IN" sz="1400" u="none" strike="noStrike" dirty="0" err="1">
                          <a:solidFill>
                            <a:srgbClr val="000000"/>
                          </a:solidFill>
                          <a:latin typeface="Times New Roman" panose="02020603050405020304"/>
                          <a:ea typeface="SimSun" panose="02010600030101010101" pitchFamily="2" charset="-122"/>
                          <a:cs typeface="Times New Roman" panose="02020603050405020304"/>
                          <a:hlinkClick r:id="rId8"/>
                        </a:rPr>
                        <a:t>Alhaidari</a:t>
                      </a:r>
                      <a:r>
                        <a:rPr lang="en-IN" sz="1400" dirty="0" err="1">
                          <a:solidFill>
                            <a:srgbClr val="000000"/>
                          </a:solidFill>
                          <a:latin typeface="Times New Roman" panose="02020603050405020304"/>
                          <a:ea typeface="SimSun" panose="02010600030101010101" pitchFamily="2" charset="-122"/>
                          <a:cs typeface="Times New Roman" panose="02020603050405020304"/>
                        </a:rPr>
                        <a:t>,</a:t>
                      </a:r>
                      <a:r>
                        <a:rPr lang="en-IN" sz="1400" u="none" strike="noStrike" dirty="0" err="1">
                          <a:solidFill>
                            <a:srgbClr val="000000"/>
                          </a:solidFill>
                          <a:latin typeface="Times New Roman" panose="02020603050405020304"/>
                          <a:ea typeface="SimSun" panose="02010600030101010101" pitchFamily="2" charset="-122"/>
                          <a:cs typeface="Times New Roman" panose="02020603050405020304"/>
                          <a:hlinkClick r:id="rId9"/>
                        </a:rPr>
                        <a:t>Rami</a:t>
                      </a:r>
                      <a:r>
                        <a:rPr lang="en-IN" sz="1400" u="none" strike="noStrike" dirty="0">
                          <a:solidFill>
                            <a:srgbClr val="000000"/>
                          </a:solidFill>
                          <a:latin typeface="Times New Roman" panose="02020603050405020304"/>
                          <a:ea typeface="SimSun" panose="02010600030101010101" pitchFamily="2" charset="-122"/>
                          <a:cs typeface="Times New Roman" panose="02020603050405020304"/>
                          <a:hlinkClick r:id="rId9"/>
                        </a:rPr>
                        <a:t> Mustafa A. Mohammad</a:t>
                      </a:r>
                      <a:r>
                        <a:rPr lang="en-IN" sz="1400" dirty="0">
                          <a:solidFill>
                            <a:srgbClr val="000000"/>
                          </a:solidFill>
                          <a:latin typeface="Times New Roman" panose="02020603050405020304"/>
                          <a:ea typeface="SimSun" panose="02010600030101010101" pitchFamily="2" charset="-122"/>
                          <a:cs typeface="Times New Roman" panose="02020603050405020304"/>
                        </a:rPr>
                        <a:t>, </a:t>
                      </a:r>
                      <a:r>
                        <a:rPr lang="en-IN" sz="1400" u="none" strike="noStrike" dirty="0" err="1">
                          <a:solidFill>
                            <a:srgbClr val="000000"/>
                          </a:solidFill>
                          <a:latin typeface="Times New Roman" panose="02020603050405020304"/>
                          <a:ea typeface="SimSun" panose="02010600030101010101" pitchFamily="2" charset="-122"/>
                          <a:cs typeface="Times New Roman" panose="02020603050405020304"/>
                          <a:hlinkClick r:id="rId10"/>
                        </a:rPr>
                        <a:t>Samiha</a:t>
                      </a:r>
                      <a:r>
                        <a:rPr lang="en-IN" sz="1400" u="none" strike="noStrike" dirty="0">
                          <a:solidFill>
                            <a:srgbClr val="000000"/>
                          </a:solidFill>
                          <a:latin typeface="Times New Roman" panose="02020603050405020304"/>
                          <a:ea typeface="SimSun" panose="02010600030101010101" pitchFamily="2" charset="-122"/>
                          <a:cs typeface="Times New Roman" panose="02020603050405020304"/>
                          <a:hlinkClick r:id="rId10"/>
                        </a:rPr>
                        <a:t> </a:t>
                      </a:r>
                      <a:r>
                        <a:rPr lang="en-IN" sz="1400" u="none" strike="noStrike" dirty="0" err="1">
                          <a:solidFill>
                            <a:srgbClr val="000000"/>
                          </a:solidFill>
                          <a:latin typeface="Times New Roman" panose="02020603050405020304"/>
                          <a:ea typeface="SimSun" panose="02010600030101010101" pitchFamily="2" charset="-122"/>
                          <a:cs typeface="Times New Roman" panose="02020603050405020304"/>
                          <a:hlinkClick r:id="rId10"/>
                        </a:rPr>
                        <a:t>Mirza</a:t>
                      </a:r>
                      <a:r>
                        <a:rPr lang="en-IN" sz="1400" dirty="0">
                          <a:solidFill>
                            <a:srgbClr val="000000"/>
                          </a:solidFill>
                          <a:latin typeface="Times New Roman" panose="02020603050405020304"/>
                          <a:ea typeface="SimSun" panose="02010600030101010101" pitchFamily="2" charset="-122"/>
                          <a:cs typeface="Times New Roman" panose="02020603050405020304"/>
                        </a:rPr>
                        <a:t>, </a:t>
                      </a:r>
                      <a:r>
                        <a:rPr lang="en-IN" sz="1400" u="none" strike="noStrike" dirty="0">
                          <a:solidFill>
                            <a:srgbClr val="000000"/>
                          </a:solidFill>
                          <a:latin typeface="Times New Roman" panose="02020603050405020304"/>
                          <a:ea typeface="SimSun" panose="02010600030101010101" pitchFamily="2" charset="-122"/>
                          <a:cs typeface="Times New Roman" panose="02020603050405020304"/>
                          <a:hlinkClick r:id="rId11"/>
                        </a:rPr>
                        <a:t>Dina H. </a:t>
                      </a:r>
                      <a:r>
                        <a:rPr lang="en-IN" sz="1400" u="none" strike="noStrike" dirty="0" err="1">
                          <a:solidFill>
                            <a:srgbClr val="000000"/>
                          </a:solidFill>
                          <a:latin typeface="Times New Roman" panose="02020603050405020304"/>
                          <a:ea typeface="SimSun" panose="02010600030101010101" pitchFamily="2" charset="-122"/>
                          <a:cs typeface="Times New Roman" panose="02020603050405020304"/>
                          <a:hlinkClick r:id="rId11"/>
                        </a:rPr>
                        <a:t>Alhamed</a:t>
                      </a:r>
                      <a:r>
                        <a:rPr lang="en-IN" sz="1400" dirty="0">
                          <a:solidFill>
                            <a:srgbClr val="000000"/>
                          </a:solidFill>
                          <a:latin typeface="Times New Roman" panose="02020603050405020304"/>
                          <a:ea typeface="SimSun" panose="02010600030101010101" pitchFamily="2" charset="-122"/>
                          <a:cs typeface="Times New Roman" panose="02020603050405020304"/>
                        </a:rPr>
                        <a:t>, </a:t>
                      </a:r>
                      <a:r>
                        <a:rPr lang="en-IN" sz="1400" u="none" strike="noStrike" dirty="0" err="1">
                          <a:solidFill>
                            <a:srgbClr val="000000"/>
                          </a:solidFill>
                          <a:latin typeface="Times New Roman" panose="02020603050405020304"/>
                          <a:ea typeface="SimSun" panose="02010600030101010101" pitchFamily="2" charset="-122"/>
                          <a:cs typeface="Times New Roman" panose="02020603050405020304"/>
                          <a:hlinkClick r:id="rId12"/>
                        </a:rPr>
                        <a:t>Hanan</a:t>
                      </a:r>
                      <a:r>
                        <a:rPr lang="en-IN" sz="1400" u="none" strike="noStrike" dirty="0">
                          <a:solidFill>
                            <a:srgbClr val="000000"/>
                          </a:solidFill>
                          <a:latin typeface="Times New Roman" panose="02020603050405020304"/>
                          <a:ea typeface="SimSun" panose="02010600030101010101" pitchFamily="2" charset="-122"/>
                          <a:cs typeface="Times New Roman" panose="02020603050405020304"/>
                          <a:hlinkClick r:id="rId12"/>
                        </a:rPr>
                        <a:t> S. </a:t>
                      </a:r>
                      <a:r>
                        <a:rPr lang="en-IN" sz="1400" u="none" strike="noStrike" dirty="0" err="1">
                          <a:solidFill>
                            <a:srgbClr val="000000"/>
                          </a:solidFill>
                          <a:latin typeface="Times New Roman" panose="02020603050405020304"/>
                          <a:ea typeface="SimSun" panose="02010600030101010101" pitchFamily="2" charset="-122"/>
                          <a:cs typeface="Times New Roman" panose="02020603050405020304"/>
                          <a:hlinkClick r:id="rId12"/>
                        </a:rPr>
                        <a:t>Altamimi</a:t>
                      </a:r>
                      <a:r>
                        <a:rPr lang="en-IN" sz="1400" dirty="0">
                          <a:solidFill>
                            <a:srgbClr val="000000"/>
                          </a:solidFill>
                          <a:latin typeface="Times New Roman" panose="02020603050405020304"/>
                          <a:ea typeface="SimSun" panose="02010600030101010101" pitchFamily="2" charset="-122"/>
                          <a:cs typeface="Times New Roman" panose="02020603050405020304"/>
                        </a:rPr>
                        <a:t>, and </a:t>
                      </a:r>
                      <a:r>
                        <a:rPr lang="en-IN" sz="1400" u="none" strike="noStrike" dirty="0">
                          <a:solidFill>
                            <a:srgbClr val="000000"/>
                          </a:solidFill>
                          <a:latin typeface="Times New Roman" panose="02020603050405020304"/>
                          <a:ea typeface="SimSun" panose="02010600030101010101" pitchFamily="2" charset="-122"/>
                          <a:cs typeface="Times New Roman" panose="02020603050405020304"/>
                          <a:hlinkClick r:id="rId13"/>
                        </a:rPr>
                        <a:t>Sara </a:t>
                      </a:r>
                      <a:r>
                        <a:rPr lang="en-IN" sz="1400" u="none" strike="noStrike" dirty="0" err="1">
                          <a:solidFill>
                            <a:srgbClr val="000000"/>
                          </a:solidFill>
                          <a:latin typeface="Times New Roman" panose="02020603050405020304"/>
                          <a:ea typeface="SimSun" panose="02010600030101010101" pitchFamily="2" charset="-122"/>
                          <a:cs typeface="Times New Roman" panose="02020603050405020304"/>
                          <a:hlinkClick r:id="rId13"/>
                        </a:rPr>
                        <a:t>Mhd</a:t>
                      </a:r>
                      <a:r>
                        <a:rPr lang="en-IN" sz="1400" u="none" strike="noStrike" dirty="0">
                          <a:solidFill>
                            <a:srgbClr val="000000"/>
                          </a:solidFill>
                          <a:latin typeface="Times New Roman" panose="02020603050405020304"/>
                          <a:ea typeface="SimSun" panose="02010600030101010101" pitchFamily="2" charset="-122"/>
                          <a:cs typeface="Times New Roman" panose="02020603050405020304"/>
                          <a:hlinkClick r:id="rId13"/>
                        </a:rPr>
                        <a:t>. </a:t>
                      </a:r>
                      <a:r>
                        <a:rPr lang="en-IN" sz="1400" u="none" strike="noStrike" dirty="0" err="1">
                          <a:solidFill>
                            <a:srgbClr val="000000"/>
                          </a:solidFill>
                          <a:latin typeface="Times New Roman" panose="02020603050405020304"/>
                          <a:ea typeface="SimSun" panose="02010600030101010101" pitchFamily="2" charset="-122"/>
                          <a:cs typeface="Times New Roman" panose="02020603050405020304"/>
                          <a:hlinkClick r:id="rId13"/>
                        </a:rPr>
                        <a:t>Bachar</a:t>
                      </a:r>
                      <a:r>
                        <a:rPr lang="en-IN" sz="1400" u="none" strike="noStrike" dirty="0">
                          <a:solidFill>
                            <a:srgbClr val="000000"/>
                          </a:solidFill>
                          <a:latin typeface="Times New Roman" panose="02020603050405020304"/>
                          <a:ea typeface="SimSun" panose="02010600030101010101" pitchFamily="2" charset="-122"/>
                          <a:cs typeface="Times New Roman" panose="02020603050405020304"/>
                          <a:hlinkClick r:id="rId13"/>
                        </a:rPr>
                        <a:t> </a:t>
                      </a:r>
                      <a:r>
                        <a:rPr lang="en-IN" sz="1400" u="none" strike="noStrike" dirty="0" err="1">
                          <a:solidFill>
                            <a:srgbClr val="000000"/>
                          </a:solidFill>
                          <a:latin typeface="Times New Roman" panose="02020603050405020304"/>
                          <a:ea typeface="SimSun" panose="02010600030101010101" pitchFamily="2" charset="-122"/>
                          <a:cs typeface="Times New Roman" panose="02020603050405020304"/>
                          <a:hlinkClick r:id="rId13"/>
                        </a:rPr>
                        <a:t>Chrouf</a:t>
                      </a:r>
                      <a:endParaRPr lang="en-US" sz="1100" dirty="0">
                        <a:latin typeface="Calibri" panose="020F0502020204030204"/>
                        <a:ea typeface="Calibri" panose="020F0502020204030204"/>
                        <a:cs typeface="Times New Roman" panose="02020603050405020304"/>
                      </a:endParaRPr>
                    </a:p>
                  </a:txBody>
                  <a:tcPr marL="68580" marR="68580" marT="0" marB="0" anchor="ct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8794" y="285728"/>
            <a:ext cx="5357850" cy="571504"/>
          </a:xfrm>
        </p:spPr>
        <p:txBody>
          <a:bodyPr>
            <a:noAutofit/>
          </a:bodyPr>
          <a:lstStyle/>
          <a:p>
            <a:r>
              <a:rPr lang="en-US" sz="3200" dirty="0" smtClean="0">
                <a:latin typeface="Times New Roman" panose="02020603050405020304" pitchFamily="18" charset="0"/>
                <a:cs typeface="Times New Roman" panose="02020603050405020304" pitchFamily="18" charset="0"/>
              </a:rPr>
              <a:t>Modal Diagram</a:t>
            </a:r>
            <a:endParaRPr lang="en-US" sz="3200" dirty="0">
              <a:latin typeface="Times New Roman" panose="02020603050405020304" pitchFamily="18" charset="0"/>
              <a:cs typeface="Times New Roman" panose="02020603050405020304" pitchFamily="18" charset="0"/>
            </a:endParaRPr>
          </a:p>
        </p:txBody>
      </p:sp>
      <p:pic>
        <p:nvPicPr>
          <p:cNvPr id="4" name="Content Placeholder 3" descr="Screenshot 2023-11-21 004429"/>
          <p:cNvPicPr>
            <a:picLocks noGrp="1"/>
          </p:cNvPicPr>
          <p:nvPr>
            <p:ph idx="1"/>
          </p:nvPr>
        </p:nvPicPr>
        <p:blipFill>
          <a:blip r:embed="rId1"/>
          <a:stretch>
            <a:fillRect/>
          </a:stretch>
        </p:blipFill>
        <p:spPr>
          <a:xfrm>
            <a:off x="642910" y="928670"/>
            <a:ext cx="8072494" cy="507209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5918" y="274638"/>
            <a:ext cx="5786478" cy="796908"/>
          </a:xfrm>
        </p:spPr>
        <p:txBody>
          <a:bodyPr/>
          <a:lstStyle/>
          <a:p>
            <a:pPr algn="ctr"/>
            <a:r>
              <a:rPr lang="en-US" dirty="0" smtClean="0">
                <a:latin typeface="Times New Roman" panose="02020603050405020304" pitchFamily="18" charset="0"/>
                <a:cs typeface="Times New Roman" panose="02020603050405020304" pitchFamily="18" charset="0"/>
              </a:rPr>
              <a:t>Modal Diagram</a:t>
            </a:r>
            <a:endParaRPr lang="en-US" dirty="0" smtClean="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214422"/>
            <a:ext cx="9001156" cy="4786346"/>
          </a:xfrm>
        </p:spPr>
        <p:txBody>
          <a:bodyPr>
            <a:normAutofit fontScale="50000"/>
          </a:bodyPr>
          <a:lstStyle/>
          <a:p>
            <a:r>
              <a:rPr lang="en-US" b="1" smtClean="0">
                <a:latin typeface="Times New Roman" panose="02020603050405020304" pitchFamily="18" charset="0"/>
                <a:cs typeface="Times New Roman" panose="02020603050405020304" pitchFamily="18" charset="0"/>
              </a:rPr>
              <a:t>Data collection:</a:t>
            </a:r>
            <a:r>
              <a:rPr lang="en-US" smtClean="0">
                <a:latin typeface="Times New Roman" panose="02020603050405020304" pitchFamily="18" charset="0"/>
                <a:cs typeface="Times New Roman" panose="02020603050405020304" pitchFamily="18" charset="0"/>
              </a:rPr>
              <a:t> The first step is to collect a dataset of URLs, both malicious and benign. This dataset can be collected from a variety of sources, such as web scraping, honeypots, and public databases.</a:t>
            </a:r>
            <a:endParaRPr lang="en-US" smtClean="0">
              <a:latin typeface="Times New Roman" panose="02020603050405020304" pitchFamily="18" charset="0"/>
              <a:cs typeface="Times New Roman" panose="02020603050405020304" pitchFamily="18" charset="0"/>
            </a:endParaRPr>
          </a:p>
          <a:p>
            <a:r>
              <a:rPr lang="en-US" b="1" smtClean="0">
                <a:latin typeface="Times New Roman" panose="02020603050405020304" pitchFamily="18" charset="0"/>
                <a:cs typeface="Times New Roman" panose="02020603050405020304" pitchFamily="18" charset="0"/>
              </a:rPr>
              <a:t>Feature extraction: </a:t>
            </a:r>
            <a:r>
              <a:rPr lang="en-US" smtClean="0">
                <a:latin typeface="Times New Roman" panose="02020603050405020304" pitchFamily="18" charset="0"/>
                <a:cs typeface="Times New Roman" panose="02020603050405020304" pitchFamily="18" charset="0"/>
              </a:rPr>
              <a:t>Once the dataset is collected, the next step is to extract features from the URLs. Features can be extracted from a variety of sources, such as the URL itself, the domain name, the IP address, and the website content. Some common features include:</a:t>
            </a:r>
            <a:endParaRPr lang="en-US" smtClean="0">
              <a:latin typeface="Times New Roman" panose="02020603050405020304" pitchFamily="18" charset="0"/>
              <a:cs typeface="Times New Roman" panose="02020603050405020304" pitchFamily="18" charset="0"/>
            </a:endParaRPr>
          </a:p>
          <a:p>
            <a:r>
              <a:rPr lang="en-US" smtClean="0">
                <a:latin typeface="Times New Roman" panose="02020603050405020304" pitchFamily="18" charset="0"/>
                <a:cs typeface="Times New Roman" panose="02020603050405020304" pitchFamily="18" charset="0"/>
              </a:rPr>
              <a:t>      </a:t>
            </a:r>
            <a:r>
              <a:rPr lang="en-US" b="1" smtClean="0">
                <a:latin typeface="Times New Roman" panose="02020603050405020304" pitchFamily="18" charset="0"/>
                <a:cs typeface="Times New Roman" panose="02020603050405020304" pitchFamily="18" charset="0"/>
              </a:rPr>
              <a:t>Lexical features:</a:t>
            </a:r>
            <a:r>
              <a:rPr lang="en-US" smtClean="0">
                <a:latin typeface="Times New Roman" panose="02020603050405020304" pitchFamily="18" charset="0"/>
                <a:cs typeface="Times New Roman" panose="02020603050405020304" pitchFamily="18" charset="0"/>
              </a:rPr>
              <a:t> These features are extracted from the text of the URL, such as the presence of certain keywords or phrases.</a:t>
            </a:r>
            <a:endParaRPr lang="en-US" smtClean="0">
              <a:latin typeface="Times New Roman" panose="02020603050405020304" pitchFamily="18" charset="0"/>
              <a:cs typeface="Times New Roman" panose="02020603050405020304" pitchFamily="18" charset="0"/>
            </a:endParaRPr>
          </a:p>
          <a:p>
            <a:r>
              <a:rPr lang="en-US" smtClean="0">
                <a:latin typeface="Times New Roman" panose="02020603050405020304" pitchFamily="18" charset="0"/>
                <a:cs typeface="Times New Roman" panose="02020603050405020304" pitchFamily="18" charset="0"/>
              </a:rPr>
              <a:t>      </a:t>
            </a:r>
            <a:r>
              <a:rPr lang="en-US" b="1" smtClean="0">
                <a:latin typeface="Times New Roman" panose="02020603050405020304" pitchFamily="18" charset="0"/>
                <a:cs typeface="Times New Roman" panose="02020603050405020304" pitchFamily="18" charset="0"/>
              </a:rPr>
              <a:t>Host-based features:</a:t>
            </a:r>
            <a:r>
              <a:rPr lang="en-US" smtClean="0">
                <a:latin typeface="Times New Roman" panose="02020603050405020304" pitchFamily="18" charset="0"/>
                <a:cs typeface="Times New Roman" panose="02020603050405020304" pitchFamily="18" charset="0"/>
              </a:rPr>
              <a:t> These features are extracted from the domain name and IP address, such as the age of the domain, the country code, and the reputation of the IP address.</a:t>
            </a:r>
            <a:endParaRPr lang="en-US" smtClean="0">
              <a:latin typeface="Times New Roman" panose="02020603050405020304" pitchFamily="18" charset="0"/>
              <a:cs typeface="Times New Roman" panose="02020603050405020304" pitchFamily="18" charset="0"/>
            </a:endParaRPr>
          </a:p>
          <a:p>
            <a:r>
              <a:rPr lang="en-US" smtClean="0">
                <a:latin typeface="Times New Roman" panose="02020603050405020304" pitchFamily="18" charset="0"/>
                <a:cs typeface="Times New Roman" panose="02020603050405020304" pitchFamily="18" charset="0"/>
              </a:rPr>
              <a:t>      </a:t>
            </a:r>
            <a:r>
              <a:rPr lang="en-US" b="1" smtClean="0">
                <a:latin typeface="Times New Roman" panose="02020603050405020304" pitchFamily="18" charset="0"/>
                <a:cs typeface="Times New Roman" panose="02020603050405020304" pitchFamily="18" charset="0"/>
              </a:rPr>
              <a:t>Content-based features:</a:t>
            </a:r>
            <a:r>
              <a:rPr lang="en-US" smtClean="0">
                <a:latin typeface="Times New Roman" panose="02020603050405020304" pitchFamily="18" charset="0"/>
                <a:cs typeface="Times New Roman" panose="02020603050405020304" pitchFamily="18" charset="0"/>
              </a:rPr>
              <a:t> These features are extracted from the website content, such as  presence of certain words or phrases, the HTML structure of the website, and the presence of malicious code.</a:t>
            </a:r>
            <a:endParaRPr lang="en-US" smtClean="0">
              <a:latin typeface="Times New Roman" panose="02020603050405020304" pitchFamily="18" charset="0"/>
              <a:cs typeface="Times New Roman" panose="02020603050405020304" pitchFamily="18" charset="0"/>
            </a:endParaRPr>
          </a:p>
          <a:p>
            <a:r>
              <a:rPr lang="en-US" b="1" smtClean="0">
                <a:latin typeface="Times New Roman" panose="02020603050405020304" pitchFamily="18" charset="0"/>
                <a:cs typeface="Times New Roman" panose="02020603050405020304" pitchFamily="18" charset="0"/>
              </a:rPr>
              <a:t>Feature selection:</a:t>
            </a:r>
            <a:r>
              <a:rPr lang="en-US" smtClean="0">
                <a:latin typeface="Times New Roman" panose="02020603050405020304" pitchFamily="18" charset="0"/>
                <a:cs typeface="Times New Roman" panose="02020603050405020304" pitchFamily="18" charset="0"/>
              </a:rPr>
              <a:t> Once the features have been extracted, the next step is to select the most informative features. This is important because using too many features can lead to overfitting, which is when the model learns the training data too well and is unable to generalize to new data. There are a variety of feature selection techniques that can be used, such as information gain, chi-squared test, and recursive feature elimination.</a:t>
            </a:r>
            <a:endParaRPr lang="en-US" smtClean="0">
              <a:latin typeface="Times New Roman" panose="02020603050405020304" pitchFamily="18" charset="0"/>
              <a:cs typeface="Times New Roman" panose="02020603050405020304" pitchFamily="18" charset="0"/>
            </a:endParaRPr>
          </a:p>
          <a:p>
            <a:r>
              <a:rPr lang="en-US" smtClean="0">
                <a:latin typeface="Times New Roman" panose="02020603050405020304" pitchFamily="18" charset="0"/>
                <a:cs typeface="Times New Roman" panose="02020603050405020304" pitchFamily="18" charset="0"/>
              </a:rPr>
              <a:t>Once the features have been selected, they can be used to train a machine learning model to detect malicious URLs. The model can then be used to predict whether a new URL is malicious or benign.</a:t>
            </a:r>
            <a:endParaRPr lang="en-US" smtClean="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Blue Wav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16824</Words>
  <Application>WPS Presentation</Application>
  <PresentationFormat>On-screen Show (4:3)</PresentationFormat>
  <Paragraphs>988</Paragraphs>
  <Slides>49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49</vt:i4>
      </vt:variant>
    </vt:vector>
  </HeadingPairs>
  <TitlesOfParts>
    <vt:vector size="59" baseType="lpstr">
      <vt:lpstr>Arial</vt:lpstr>
      <vt:lpstr>SimSun</vt:lpstr>
      <vt:lpstr>Wingdings</vt:lpstr>
      <vt:lpstr>Times New Roman</vt:lpstr>
      <vt:lpstr>Calibri</vt:lpstr>
      <vt:lpstr>Times New Roman</vt:lpstr>
      <vt:lpstr>Calibri</vt:lpstr>
      <vt:lpstr>Microsoft YaHei</vt:lpstr>
      <vt:lpstr>Arial Unicode MS</vt:lpstr>
      <vt:lpstr>Blue Waves</vt:lpstr>
      <vt:lpstr>Detection of Malicious URLs Using Machine Learning Techniques   </vt:lpstr>
      <vt:lpstr>PowerPoint 演示文稿</vt:lpstr>
      <vt:lpstr>PowerPoint 演示文稿</vt:lpstr>
      <vt:lpstr>PowerPoint 演示文稿</vt:lpstr>
      <vt:lpstr>PowerPoint 演示文稿</vt:lpstr>
      <vt:lpstr>Journal Details</vt:lpstr>
      <vt:lpstr>PowerPoint 演示文稿</vt:lpstr>
      <vt:lpstr>Modal Diagram</vt:lpstr>
      <vt:lpstr>Modal Diagram</vt:lpstr>
      <vt:lpstr>Noise Removal (SMOTE Algorithm)</vt:lpstr>
      <vt:lpstr>One Hot Encoding </vt:lpstr>
      <vt:lpstr>PowerPoint 演示文稿</vt:lpstr>
      <vt:lpstr>Linear Regression</vt:lpstr>
      <vt:lpstr>PowerPoint 演示文稿</vt:lpstr>
      <vt:lpstr>PowerPoint 演示文稿</vt:lpstr>
      <vt:lpstr>PowerPoint 演示文稿</vt:lpstr>
      <vt:lpstr>Linear Regression</vt:lpstr>
      <vt:lpstr>Logistic Regression</vt:lpstr>
      <vt:lpstr>Logistic Regression</vt:lpstr>
      <vt:lpstr>Lasso Regression With Hyperparameter</vt:lpstr>
      <vt:lpstr>Lasso Regression</vt:lpstr>
      <vt:lpstr>Ridge Regression </vt:lpstr>
      <vt:lpstr>Ridge Regression</vt:lpstr>
      <vt:lpstr>Evaluation Parameters for best models of each type of regression</vt:lpstr>
      <vt:lpstr>K-Means With KNN</vt:lpstr>
      <vt:lpstr>K-Means With KNN without Hyper parameter</vt:lpstr>
      <vt:lpstr>K-Means with SVM</vt:lpstr>
      <vt:lpstr>K-Means with SVM without Hyperparameter Output  </vt:lpstr>
      <vt:lpstr>FuzzyC-Means with KNN with Hyperparameter </vt:lpstr>
      <vt:lpstr>FuzzyC-Means with KNN without Hyperparameter </vt:lpstr>
      <vt:lpstr>Bayesian Classifier With Hyperparameter</vt:lpstr>
      <vt:lpstr>Bayesian Classifier without hyperparameter</vt:lpstr>
      <vt:lpstr>Naive Bayes Classifier with Hyper parameter</vt:lpstr>
      <vt:lpstr>Naive Bayes Classifier without Hyper parameter</vt:lpstr>
      <vt:lpstr>Decision Tree with Hyper parameter</vt:lpstr>
      <vt:lpstr>Decision Tree without Hyper parameter</vt:lpstr>
      <vt:lpstr>Random Forest Output </vt:lpstr>
      <vt:lpstr>Comparisons Table</vt:lpstr>
      <vt:lpstr>K-Means with Convolutional Neural Network with Hyperparameter</vt:lpstr>
      <vt:lpstr>K-Means with Convolutional Neural Network without Hyperparameter</vt:lpstr>
      <vt:lpstr>RNN With Hyperparameter:</vt:lpstr>
      <vt:lpstr>RNN without Hyperparameter:</vt:lpstr>
      <vt:lpstr>LSTM with Hyperparameter</vt:lpstr>
      <vt:lpstr>LSTM without Hyperparameter</vt:lpstr>
      <vt:lpstr>GRU With Hyperparameter</vt:lpstr>
      <vt:lpstr>GRU With Hyper parameter 1,2</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of Malicious URLs Using Machine Learning Techniques</dc:title>
  <dc:creator>Lenovo</dc:creator>
  <cp:lastModifiedBy>krish</cp:lastModifiedBy>
  <cp:revision>21</cp:revision>
  <dcterms:created xsi:type="dcterms:W3CDTF">2023-12-14T02:33:00Z</dcterms:created>
  <dcterms:modified xsi:type="dcterms:W3CDTF">2023-12-14T21:03:32Z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FEFD1EE974404DEABC6BA8B99C69B8C0_12</vt:lpwstr>
  </property>
  <property fmtid="{D5CDD505-2E9C-101B-9397-08002B2CF9AE}" pid="3" name="KSOProductBuildVer">
    <vt:lpwstr>1033-12.2.0.13359</vt:lpwstr>
  </property>
</Properties>
</file>